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6" r:id="rId9"/>
    <p:sldId id="264" r:id="rId10"/>
    <p:sldId id="265" r:id="rId11"/>
    <p:sldId id="268" r:id="rId12"/>
    <p:sldId id="269" r:id="rId13"/>
    <p:sldId id="270" r:id="rId14"/>
    <p:sldId id="271" r:id="rId1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F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7035A4-AA26-4B71-B772-BD1C537042FE}" type="datetimeFigureOut">
              <a:rPr lang="es-ES" smtClean="0"/>
              <a:t>05/12/2024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CE8824-34A2-482B-B3DC-169CD539883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01585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E8824-34A2-482B-B3DC-169CD5398833}" type="slidenum">
              <a:rPr lang="es-ES" smtClean="0"/>
              <a:t>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979408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46B98E-EBF1-E615-BDA5-426EDD72D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F98A198-F930-2A35-E012-583494B40E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B6860A6-8878-2037-DE44-32DBF9030A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DB93C67-2837-B43D-0DC8-9442F1617C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E8824-34A2-482B-B3DC-169CD5398833}" type="slidenum">
              <a:rPr lang="es-ES" smtClean="0"/>
              <a:t>14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72365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D87825-A3E5-7FF6-847D-246B2E61E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3C4C87C-1C28-49BE-2D55-ABC24A4C9D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EC9572B-7E78-BAE3-53C6-9FD0E04645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3F1534F-7218-9B67-4455-8A7BBDFCA2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E8824-34A2-482B-B3DC-169CD5398833}" type="slidenum">
              <a:rPr lang="es-ES" smtClean="0"/>
              <a:t>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55014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307C75-132E-04BA-6C61-DD96A1E42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8F504E7-3CF5-D384-8492-5728A3E2A4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E1106EF-CC1E-B583-9B11-F8052209B6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ACEB91B-F06E-C823-805F-086009AFA5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E8824-34A2-482B-B3DC-169CD5398833}" type="slidenum">
              <a:rPr lang="es-ES" smtClean="0"/>
              <a:t>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3723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247181-653B-9A1D-5B57-F48F4C2F58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631DB3E-8DB9-AB5D-B73D-544E7A6650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0191DE7-DA67-F8DA-21CF-A627F49CF6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F7B21CB-7C92-B84E-C44B-74ED76D048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E8824-34A2-482B-B3DC-169CD5398833}" type="slidenum">
              <a:rPr lang="es-ES" smtClean="0"/>
              <a:t>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1009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D93914-879D-058C-AF9B-2B088120B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4A1A75C-D003-C14B-C6A9-E9DC48F64A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106F52D-139B-D205-6299-251169407D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933B256-5B1D-8CB1-E801-5B02E9F28C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E8824-34A2-482B-B3DC-169CD5398833}" type="slidenum">
              <a:rPr lang="es-ES" smtClean="0"/>
              <a:t>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83676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7EE398-288D-A965-F4B5-01E76965A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47960D1-7D6E-7614-35FF-3A4E67265A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1359FAD-BEC2-3130-B9FA-5C92E121D0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E11F11F-BD90-4EF3-46D5-FB52A8AF56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E8824-34A2-482B-B3DC-169CD5398833}" type="slidenum">
              <a:rPr lang="es-ES" smtClean="0"/>
              <a:t>10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493890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BC5C77-1917-0012-78E7-7D530F5016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41D4441-3D0E-86C6-52CF-BD64F2746B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FAA245A-1DBC-FC6E-B47C-95FB5B54A6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06814A5-9F14-937E-CF53-F76A45F279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E8824-34A2-482B-B3DC-169CD5398833}" type="slidenum">
              <a:rPr lang="es-ES" smtClean="0"/>
              <a:t>11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183784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912EBE-4358-E603-9E25-96C6380F4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4FE6FCD-2158-C644-4203-BCFF7CA729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2F84A9D-4375-1A2D-AAB7-73AE9C284B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A5D5C6E-9658-D0E2-B549-C14752E20A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E8824-34A2-482B-B3DC-169CD5398833}" type="slidenum">
              <a:rPr lang="es-ES" smtClean="0"/>
              <a:t>12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0015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43034-6392-B019-F6D1-E0E0F5694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851D6A6-798A-7119-7506-F89171A0C2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94F44E8-D67C-7E82-8BCB-540D33D39D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E117F79-2106-8627-67F6-499E12292E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E8824-34A2-482B-B3DC-169CD5398833}" type="slidenum">
              <a:rPr lang="es-ES" smtClean="0"/>
              <a:t>13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57781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D7BE24-FD54-92F4-4D17-22F894C900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75F3588-0A8B-7A83-0AE5-485F34BBC1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8777357-9B65-B1CE-A676-CBD851720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739C9-23C9-4E8B-A652-3547094D3453}" type="datetimeFigureOut">
              <a:rPr lang="es-ES" smtClean="0"/>
              <a:t>05/12/2024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8EB4B7A-BF55-B015-623B-15F8A223F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519D348-288F-8F5B-A38C-5A4271C7A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D1C13-A13F-4985-9E4D-F61B2F06BD5E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10767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9058C4-F3FB-AA6D-2E6D-9F098E4B5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B20CE5F-CB86-75AB-B5D6-2DFE7C8E26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681F1E-AF3D-69D0-1B9C-A78462C94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739C9-23C9-4E8B-A652-3547094D3453}" type="datetimeFigureOut">
              <a:rPr lang="es-ES" smtClean="0"/>
              <a:t>05/12/2024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DFA53C4-670E-223B-EC98-9DA758BAA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D04D5F-06A8-8DE5-7BC7-4B09A29D8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D1C13-A13F-4985-9E4D-F61B2F06BD5E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12033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F30A051-E8BE-E26D-884D-D9C7A655C0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4AB4953-DB7C-322B-8575-17A5A14C8D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FA52D89-D242-6A99-AA1B-592B83410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739C9-23C9-4E8B-A652-3547094D3453}" type="datetimeFigureOut">
              <a:rPr lang="es-ES" smtClean="0"/>
              <a:t>05/12/2024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D754546-329E-5FEE-693F-BACF4D046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0E2FF57-2A4A-F623-5E55-220F9ACBF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D1C13-A13F-4985-9E4D-F61B2F06BD5E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30973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4B4A37-77F0-B5ED-5BD0-D967186E9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5008321-C85B-F3E5-FF38-9E804FB516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59273D-B36C-20AE-0C43-A4F6FCF04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739C9-23C9-4E8B-A652-3547094D3453}" type="datetimeFigureOut">
              <a:rPr lang="es-ES" smtClean="0"/>
              <a:t>05/12/2024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9CDC98-27B3-169C-5D31-5D47B1D19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C57A30F-E21E-9EC7-891B-A662D6986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D1C13-A13F-4985-9E4D-F61B2F06BD5E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69124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DC2801-CDE6-E6F1-1AE2-E8719A642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2A9A656-DE21-D8A1-E825-DA88F2F31F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98D0FF-8A21-F5AC-B6D5-8DC6DF027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739C9-23C9-4E8B-A652-3547094D3453}" type="datetimeFigureOut">
              <a:rPr lang="es-ES" smtClean="0"/>
              <a:t>05/12/2024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4173DF-C3E5-75AC-8372-2CF12DCBA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2925D44-9C49-712A-FEB5-1F1272C01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D1C13-A13F-4985-9E4D-F61B2F06BD5E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20813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623F1D-44CE-8D78-9D3B-C5996CF64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E17003-7E5F-4283-48AB-1E9D02CE98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90073FC-CB78-B5B1-3215-9438E1ACBC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C04EF0D-FE34-B06E-919D-060724B41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739C9-23C9-4E8B-A652-3547094D3453}" type="datetimeFigureOut">
              <a:rPr lang="es-ES" smtClean="0"/>
              <a:t>05/12/2024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69D8722-F2F1-6BC1-80D9-AE428E1A2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7B8FCE9-E683-262E-A57E-D5E21FFC1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D1C13-A13F-4985-9E4D-F61B2F06BD5E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11871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CE3BAF-07E7-2C69-8DB6-2D2347DD5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FBB89E7-3B90-71F2-ACB4-98521B5409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52B636C-2D46-F6D4-C770-945FBE7A90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3925D0B-EFE9-CA9E-4A0D-3CAD35F3CE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000303E-6786-C313-D612-78D99A7A99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3743103-9F4E-7003-BC95-65A665C97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739C9-23C9-4E8B-A652-3547094D3453}" type="datetimeFigureOut">
              <a:rPr lang="es-ES" smtClean="0"/>
              <a:t>05/12/2024</a:t>
            </a:fld>
            <a:endParaRPr lang="es-ES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C8FE400-9357-983F-13F1-456345452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FBBA134-5F6A-E424-AC35-EAAC72E90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D1C13-A13F-4985-9E4D-F61B2F06BD5E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30260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4E0EF5-F7E4-18EB-75E2-3A56F537C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0835E7D-9FEC-878C-6AE5-C0AACB938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739C9-23C9-4E8B-A652-3547094D3453}" type="datetimeFigureOut">
              <a:rPr lang="es-ES" smtClean="0"/>
              <a:t>05/12/2024</a:t>
            </a:fld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4C600E7-5D53-C79A-369E-934DE3C3D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9FEB090-B315-3713-1225-4FA555CB8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D1C13-A13F-4985-9E4D-F61B2F06BD5E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11965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10FBF98-B3DA-A3CE-0F25-4DE8C7AE8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739C9-23C9-4E8B-A652-3547094D3453}" type="datetimeFigureOut">
              <a:rPr lang="es-ES" smtClean="0"/>
              <a:t>05/12/2024</a:t>
            </a:fld>
            <a:endParaRPr lang="es-E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6AE9062-28A1-D48A-EDCC-03D9CD30D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9507D49-47F6-1B57-21C8-1ED0E6FB5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D1C13-A13F-4985-9E4D-F61B2F06BD5E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96375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CC4303-FB6F-012A-2401-D496C78EC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537025C-B8E9-6A2B-3606-63773E89F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6F85065-76EA-9BA4-35EB-6AA15DBFF8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8BEA7D6-0429-ACDA-712E-E1DA966C3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739C9-23C9-4E8B-A652-3547094D3453}" type="datetimeFigureOut">
              <a:rPr lang="es-ES" smtClean="0"/>
              <a:t>05/12/2024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FA547C9-6AF2-A99D-BEAF-C2DEFF2C1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4A572DD-031B-CCB8-544C-888F34FCD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D1C13-A13F-4985-9E4D-F61B2F06BD5E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63141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BCD6B8-1F69-ABDF-07D1-0C847F256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A6B4B86-301B-C2F5-3CFD-72884FBD80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F43305B-FD58-4B47-1C05-AC1B8F75B7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E60F001-9644-74D1-20DA-43A7E15DB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739C9-23C9-4E8B-A652-3547094D3453}" type="datetimeFigureOut">
              <a:rPr lang="es-ES" smtClean="0"/>
              <a:t>05/12/2024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3EDAE65-0D88-433A-B050-9C5B17EA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FC37767-D09C-F501-0F19-582AB4226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D1C13-A13F-4985-9E4D-F61B2F06BD5E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82824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C4E14DF-1348-C314-64FE-4102E3D4A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A8D62D-AA4F-DC2D-53EF-722FE66625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A0FFAC7-69F1-5630-E63A-CF4D1F6603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7F739C9-23C9-4E8B-A652-3547094D3453}" type="datetimeFigureOut">
              <a:rPr lang="es-ES" smtClean="0"/>
              <a:t>05/12/2024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326D117-EB65-A920-4D25-EF06EC9F60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DC8012F-A102-7F8C-9583-81E9220AAC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2D1C13-A13F-4985-9E4D-F61B2F06BD5E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69779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ogle.com/maps/place/La+Hacienda+de+Navafria/@41.0513323,-3.8225962,239m/data=!3m1!1e3!4m6!3m5!1s0xd4159004b3cc353:0x167e4f20994a3be4!8m2!3d41.0511118!4d-3.8228301!16s%2Fg%2F11wmmybp9f?entry=ttu&amp;g_ep=EgoyMDI0MTAyMy4wIKXMDSoASAFQAw%3D%3D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ogle.com/maps/place/La+Hacienda+de+Navafria/@41.0513323,-3.8225962,239m/data=!3m1!1e3!4m6!3m5!1s0xd4159004b3cc353:0x167e4f20994a3be4!8m2!3d41.0511118!4d-3.8228301!16s%2Fg%2F11wmmybp9f?entry=ttu&amp;g_ep=EgoyMDI0MTAyMy4wIKXMDSoASAFQAw%3D%3D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9AC19BAE-5820-76B2-FD56-8DD88FDCD6D0}"/>
              </a:ext>
            </a:extLst>
          </p:cNvPr>
          <p:cNvSpPr txBox="1"/>
          <p:nvPr/>
        </p:nvSpPr>
        <p:spPr>
          <a:xfrm>
            <a:off x="2202318" y="1584958"/>
            <a:ext cx="7998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/>
              <a:t>Cómo llegar a La Hacienda de Navafría 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83810E26-EF54-0895-A0AE-B00EF3CAF59E}"/>
              </a:ext>
            </a:extLst>
          </p:cNvPr>
          <p:cNvCxnSpPr/>
          <p:nvPr/>
        </p:nvCxnSpPr>
        <p:spPr>
          <a:xfrm>
            <a:off x="87086" y="2316480"/>
            <a:ext cx="11582400" cy="0"/>
          </a:xfrm>
          <a:prstGeom prst="line">
            <a:avLst/>
          </a:prstGeom>
          <a:ln w="762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1DF13A68-60FE-A6FD-ECB1-8A0EA29DB06A}"/>
              </a:ext>
            </a:extLst>
          </p:cNvPr>
          <p:cNvSpPr txBox="1"/>
          <p:nvPr/>
        </p:nvSpPr>
        <p:spPr>
          <a:xfrm>
            <a:off x="4331564" y="2564673"/>
            <a:ext cx="2692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DESDE EL PUEBLO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951E2A1-EA74-4773-3655-DABA9A82304B}"/>
              </a:ext>
            </a:extLst>
          </p:cNvPr>
          <p:cNvSpPr txBox="1"/>
          <p:nvPr/>
        </p:nvSpPr>
        <p:spPr>
          <a:xfrm>
            <a:off x="1395101" y="5495193"/>
            <a:ext cx="85659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800" dirty="0">
                <a:solidFill>
                  <a:srgbClr val="000000"/>
                </a:solidFill>
                <a:latin typeface="Poppins" panose="00000500000000000000" pitchFamily="2" charset="0"/>
              </a:rPr>
              <a:t>Dirección en Google maps:</a:t>
            </a:r>
            <a:endParaRPr lang="es-ES" dirty="0">
              <a:solidFill>
                <a:srgbClr val="000000"/>
              </a:solidFill>
              <a:latin typeface="Poppins" panose="00000500000000000000" pitchFamily="2" charset="0"/>
            </a:endParaRPr>
          </a:p>
          <a:p>
            <a:pPr algn="ctr">
              <a:defRPr/>
            </a:pPr>
            <a:r>
              <a:rPr lang="pt-BR" sz="1800" dirty="0">
                <a:solidFill>
                  <a:srgbClr val="000000"/>
                </a:solidFill>
                <a:latin typeface="Poppins" panose="00000500000000000000" pitchFamily="2" charset="0"/>
                <a:hlinkClick r:id="rId2"/>
              </a:rPr>
              <a:t>352H+F2R, 40161 Navafría, Segovia, España </a:t>
            </a:r>
            <a:endParaRPr lang="es-ES" sz="1800" dirty="0">
              <a:solidFill>
                <a:srgbClr val="000000"/>
              </a:solidFill>
              <a:latin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367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4AD5DB-8887-1DFC-3DDE-B47D1A399D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7F68DB11-AE2A-BB90-7A5F-7E38C4FEBF47}"/>
              </a:ext>
            </a:extLst>
          </p:cNvPr>
          <p:cNvCxnSpPr>
            <a:cxnSpLocks/>
          </p:cNvCxnSpPr>
          <p:nvPr/>
        </p:nvCxnSpPr>
        <p:spPr>
          <a:xfrm>
            <a:off x="94843" y="670560"/>
            <a:ext cx="11557226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D4F1987B-535A-B423-3C82-A1C6C2A20CF7}"/>
              </a:ext>
            </a:extLst>
          </p:cNvPr>
          <p:cNvSpPr txBox="1"/>
          <p:nvPr/>
        </p:nvSpPr>
        <p:spPr>
          <a:xfrm>
            <a:off x="168866" y="208895"/>
            <a:ext cx="5010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Paso 1: Entre en la calle Pl. Campillo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336BFB7-A0D9-F135-9991-A61905B4CC74}"/>
              </a:ext>
            </a:extLst>
          </p:cNvPr>
          <p:cNvSpPr txBox="1"/>
          <p:nvPr/>
        </p:nvSpPr>
        <p:spPr>
          <a:xfrm>
            <a:off x="263770" y="975947"/>
            <a:ext cx="51598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s-ES" dirty="0"/>
            </a:br>
            <a:r>
              <a:rPr lang="es-ES" dirty="0"/>
              <a:t>La imagen muestra la entrada a la calle Pl. Campillo. </a:t>
            </a:r>
          </a:p>
          <a:p>
            <a:endParaRPr lang="es-ES" dirty="0"/>
          </a:p>
          <a:p>
            <a:r>
              <a:rPr lang="es-ES" dirty="0"/>
              <a:t>Siga recto por esta calle unos 300 metros, observando que a la altura de la ermita que se encuentra a su derecha, el camino se convierte en bajada.  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0A1395BF-051E-2856-8D25-E9FF4B52319A}"/>
              </a:ext>
            </a:extLst>
          </p:cNvPr>
          <p:cNvSpPr txBox="1"/>
          <p:nvPr/>
        </p:nvSpPr>
        <p:spPr>
          <a:xfrm>
            <a:off x="9040451" y="6550223"/>
            <a:ext cx="3256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Cómo llegar a La Hacienda de Navafría </a:t>
            </a:r>
          </a:p>
        </p:txBody>
      </p:sp>
      <p:pic>
        <p:nvPicPr>
          <p:cNvPr id="4" name="Imagen 3" descr="Mapa&#10;&#10;Descripción generada automáticamente">
            <a:extLst>
              <a:ext uri="{FF2B5EF4-FFF2-40B4-BE49-F238E27FC236}">
                <a16:creationId xmlns:a16="http://schemas.microsoft.com/office/drawing/2014/main" id="{A2C79BAF-FB00-EE96-3F1C-F8CCA80457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904" y="806536"/>
            <a:ext cx="6028394" cy="5632657"/>
          </a:xfrm>
          <a:prstGeom prst="rect">
            <a:avLst/>
          </a:prstGeom>
        </p:spPr>
      </p:pic>
      <p:sp>
        <p:nvSpPr>
          <p:cNvPr id="10" name="Elipse 9">
            <a:extLst>
              <a:ext uri="{FF2B5EF4-FFF2-40B4-BE49-F238E27FC236}">
                <a16:creationId xmlns:a16="http://schemas.microsoft.com/office/drawing/2014/main" id="{635A4B9D-AA62-AF0A-1232-F4B78FF023EC}"/>
              </a:ext>
            </a:extLst>
          </p:cNvPr>
          <p:cNvSpPr/>
          <p:nvPr/>
        </p:nvSpPr>
        <p:spPr>
          <a:xfrm>
            <a:off x="9888830" y="5212627"/>
            <a:ext cx="516048" cy="479834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C27ED648-3456-91A7-B7DC-E4891F9786DC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5286375" y="5452544"/>
            <a:ext cx="4602455" cy="338656"/>
          </a:xfrm>
          <a:prstGeom prst="straightConnector1">
            <a:avLst/>
          </a:prstGeom>
          <a:ln w="38100">
            <a:solidFill>
              <a:srgbClr val="FFFF00"/>
            </a:solidFill>
            <a:prstDash val="soli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Imagen 10">
            <a:extLst>
              <a:ext uri="{FF2B5EF4-FFF2-40B4-BE49-F238E27FC236}">
                <a16:creationId xmlns:a16="http://schemas.microsoft.com/office/drawing/2014/main" id="{167031A0-51A8-C528-8A09-75820D02A3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359" y="3995694"/>
            <a:ext cx="4893051" cy="2028624"/>
          </a:xfrm>
          <a:prstGeom prst="rect">
            <a:avLst/>
          </a:prstGeom>
        </p:spPr>
      </p:pic>
      <p:sp>
        <p:nvSpPr>
          <p:cNvPr id="20" name="Flecha: cheurón 19">
            <a:extLst>
              <a:ext uri="{FF2B5EF4-FFF2-40B4-BE49-F238E27FC236}">
                <a16:creationId xmlns:a16="http://schemas.microsoft.com/office/drawing/2014/main" id="{E0A0156C-78DF-388C-1129-63E2EEAA0A8C}"/>
              </a:ext>
            </a:extLst>
          </p:cNvPr>
          <p:cNvSpPr/>
          <p:nvPr/>
        </p:nvSpPr>
        <p:spPr>
          <a:xfrm rot="15440358">
            <a:off x="2164018" y="5159488"/>
            <a:ext cx="118433" cy="162878"/>
          </a:xfrm>
          <a:prstGeom prst="chevron">
            <a:avLst>
              <a:gd name="adj" fmla="val 53359"/>
            </a:avLst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1" name="Flecha: cheurón 20">
            <a:extLst>
              <a:ext uri="{FF2B5EF4-FFF2-40B4-BE49-F238E27FC236}">
                <a16:creationId xmlns:a16="http://schemas.microsoft.com/office/drawing/2014/main" id="{23BFA526-936C-6CFA-9796-5C0E08D56DA1}"/>
              </a:ext>
            </a:extLst>
          </p:cNvPr>
          <p:cNvSpPr/>
          <p:nvPr/>
        </p:nvSpPr>
        <p:spPr>
          <a:xfrm rot="15440358">
            <a:off x="2162515" y="5311888"/>
            <a:ext cx="118433" cy="162878"/>
          </a:xfrm>
          <a:prstGeom prst="chevron">
            <a:avLst>
              <a:gd name="adj" fmla="val 53359"/>
            </a:avLst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826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395373-3B4A-ECBF-1749-96FC57401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8EF4B250-497A-2237-11B8-A12ABE1AE2F9}"/>
              </a:ext>
            </a:extLst>
          </p:cNvPr>
          <p:cNvCxnSpPr>
            <a:cxnSpLocks/>
          </p:cNvCxnSpPr>
          <p:nvPr/>
        </p:nvCxnSpPr>
        <p:spPr>
          <a:xfrm>
            <a:off x="94843" y="670560"/>
            <a:ext cx="11557226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ADFF3A08-2C38-3F87-4AC4-32549218051A}"/>
              </a:ext>
            </a:extLst>
          </p:cNvPr>
          <p:cNvSpPr txBox="1"/>
          <p:nvPr/>
        </p:nvSpPr>
        <p:spPr>
          <a:xfrm>
            <a:off x="168866" y="208895"/>
            <a:ext cx="4634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Paso 2: Siga recto y baje la cuesta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9C2196C-1C9F-801F-72DD-EC0FDFAACD50}"/>
              </a:ext>
            </a:extLst>
          </p:cNvPr>
          <p:cNvSpPr txBox="1"/>
          <p:nvPr/>
        </p:nvSpPr>
        <p:spPr>
          <a:xfrm>
            <a:off x="263770" y="975947"/>
            <a:ext cx="51598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s-ES" dirty="0"/>
            </a:br>
            <a:r>
              <a:rPr lang="es-ES" dirty="0"/>
              <a:t>Rebase a mano derecha la pequeña </a:t>
            </a:r>
            <a:r>
              <a:rPr lang="es-ES" b="1" dirty="0"/>
              <a:t>ermita de San Sebastián </a:t>
            </a:r>
            <a:r>
              <a:rPr lang="es-ES" dirty="0"/>
              <a:t>(rodeada en la imagen de debajo).</a:t>
            </a:r>
          </a:p>
          <a:p>
            <a:endParaRPr lang="es-ES" dirty="0"/>
          </a:p>
          <a:p>
            <a:r>
              <a:rPr lang="es-ES" dirty="0"/>
              <a:t>Siga recto hasta llegar a la casa de paredes blancas que hay a su derecha.  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1A7F7DEB-64CC-06DD-2412-96B61B6FB6AA}"/>
              </a:ext>
            </a:extLst>
          </p:cNvPr>
          <p:cNvSpPr txBox="1"/>
          <p:nvPr/>
        </p:nvSpPr>
        <p:spPr>
          <a:xfrm>
            <a:off x="9040451" y="6550223"/>
            <a:ext cx="3256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Cómo llegar a La Hacienda de Navafría </a:t>
            </a:r>
          </a:p>
        </p:txBody>
      </p:sp>
      <p:pic>
        <p:nvPicPr>
          <p:cNvPr id="4" name="Imagen 3" descr="Mapa&#10;&#10;Descripción generada automáticamente">
            <a:extLst>
              <a:ext uri="{FF2B5EF4-FFF2-40B4-BE49-F238E27FC236}">
                <a16:creationId xmlns:a16="http://schemas.microsoft.com/office/drawing/2014/main" id="{85D09B9A-75E4-5013-4915-E77CB79AF2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904" y="806536"/>
            <a:ext cx="6028394" cy="5632657"/>
          </a:xfrm>
          <a:prstGeom prst="rect">
            <a:avLst/>
          </a:prstGeom>
        </p:spPr>
      </p:pic>
      <p:sp>
        <p:nvSpPr>
          <p:cNvPr id="10" name="Elipse 9">
            <a:extLst>
              <a:ext uri="{FF2B5EF4-FFF2-40B4-BE49-F238E27FC236}">
                <a16:creationId xmlns:a16="http://schemas.microsoft.com/office/drawing/2014/main" id="{507A7B4D-3740-FE2D-B9EA-FCB0FBC9D927}"/>
              </a:ext>
            </a:extLst>
          </p:cNvPr>
          <p:cNvSpPr/>
          <p:nvPr/>
        </p:nvSpPr>
        <p:spPr>
          <a:xfrm>
            <a:off x="8606879" y="3943931"/>
            <a:ext cx="516048" cy="479834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C7F47DAC-FCA1-30CF-F794-34903DBEC2AD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5423648" y="4183848"/>
            <a:ext cx="3183231" cy="731712"/>
          </a:xfrm>
          <a:prstGeom prst="straightConnector1">
            <a:avLst/>
          </a:prstGeom>
          <a:ln w="38100">
            <a:solidFill>
              <a:srgbClr val="FFFF00"/>
            </a:solidFill>
            <a:prstDash val="soli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976105D0-6DF1-4C66-7D55-4D9AE0D3F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865" y="3776066"/>
            <a:ext cx="5003209" cy="2198333"/>
          </a:xfrm>
          <a:prstGeom prst="rect">
            <a:avLst/>
          </a:prstGeom>
        </p:spPr>
      </p:pic>
      <p:sp>
        <p:nvSpPr>
          <p:cNvPr id="20" name="Flecha: cheurón 19">
            <a:extLst>
              <a:ext uri="{FF2B5EF4-FFF2-40B4-BE49-F238E27FC236}">
                <a16:creationId xmlns:a16="http://schemas.microsoft.com/office/drawing/2014/main" id="{FE292BAF-3470-5736-F947-B489B2FA0C35}"/>
              </a:ext>
            </a:extLst>
          </p:cNvPr>
          <p:cNvSpPr/>
          <p:nvPr/>
        </p:nvSpPr>
        <p:spPr>
          <a:xfrm rot="15440358">
            <a:off x="2164018" y="5159488"/>
            <a:ext cx="118433" cy="162878"/>
          </a:xfrm>
          <a:prstGeom prst="chevron">
            <a:avLst>
              <a:gd name="adj" fmla="val 53359"/>
            </a:avLst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1" name="Flecha: cheurón 20">
            <a:extLst>
              <a:ext uri="{FF2B5EF4-FFF2-40B4-BE49-F238E27FC236}">
                <a16:creationId xmlns:a16="http://schemas.microsoft.com/office/drawing/2014/main" id="{E23DA0EF-B7A8-0E06-D454-C6B810720FFC}"/>
              </a:ext>
            </a:extLst>
          </p:cNvPr>
          <p:cNvSpPr/>
          <p:nvPr/>
        </p:nvSpPr>
        <p:spPr>
          <a:xfrm rot="15440358">
            <a:off x="2162515" y="5311888"/>
            <a:ext cx="118433" cy="162878"/>
          </a:xfrm>
          <a:prstGeom prst="chevron">
            <a:avLst>
              <a:gd name="adj" fmla="val 53359"/>
            </a:avLst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4EC68002-467C-8E13-E716-0379CF8A7910}"/>
              </a:ext>
            </a:extLst>
          </p:cNvPr>
          <p:cNvSpPr/>
          <p:nvPr/>
        </p:nvSpPr>
        <p:spPr>
          <a:xfrm>
            <a:off x="3248214" y="4099877"/>
            <a:ext cx="1029390" cy="1065423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33337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D3E180-C640-C808-9C56-D0CA0CF5F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E9CD84C2-C516-6260-64AA-D5015842860F}"/>
              </a:ext>
            </a:extLst>
          </p:cNvPr>
          <p:cNvCxnSpPr>
            <a:cxnSpLocks/>
          </p:cNvCxnSpPr>
          <p:nvPr/>
        </p:nvCxnSpPr>
        <p:spPr>
          <a:xfrm>
            <a:off x="94843" y="670560"/>
            <a:ext cx="11557226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F02E5EC6-B3DE-F109-DB0B-3DA1AFE0157E}"/>
              </a:ext>
            </a:extLst>
          </p:cNvPr>
          <p:cNvSpPr txBox="1"/>
          <p:nvPr/>
        </p:nvSpPr>
        <p:spPr>
          <a:xfrm>
            <a:off x="168866" y="208895"/>
            <a:ext cx="8146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Paso 3: Identifique el cruce de caminos por el que giraremos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B70EBF6-E340-E67A-46DB-C3E18EF0FE5D}"/>
              </a:ext>
            </a:extLst>
          </p:cNvPr>
          <p:cNvSpPr txBox="1"/>
          <p:nvPr/>
        </p:nvSpPr>
        <p:spPr>
          <a:xfrm>
            <a:off x="263770" y="975947"/>
            <a:ext cx="515987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s-ES" dirty="0"/>
            </a:br>
            <a:r>
              <a:rPr lang="es-ES" dirty="0"/>
              <a:t>A la altura de la casa de paredes blancas, podrá ver a su izquierda un poste de electricidad con transformador  y un poco más adelante un contenedor de basura gris metálico, gire a la izquierda y diríjase por el camino no asfaltado y ligeramente elevado que hay  dejando el contenedor gris a su izquierda. 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BDF46361-2DF8-F40F-AC85-7F7C5AD8BDC9}"/>
              </a:ext>
            </a:extLst>
          </p:cNvPr>
          <p:cNvSpPr txBox="1"/>
          <p:nvPr/>
        </p:nvSpPr>
        <p:spPr>
          <a:xfrm>
            <a:off x="9040451" y="6550223"/>
            <a:ext cx="3256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Cómo llegar a La Hacienda de Navafría </a:t>
            </a:r>
          </a:p>
        </p:txBody>
      </p:sp>
      <p:pic>
        <p:nvPicPr>
          <p:cNvPr id="4" name="Imagen 3" descr="Mapa&#10;&#10;Descripción generada automáticamente">
            <a:extLst>
              <a:ext uri="{FF2B5EF4-FFF2-40B4-BE49-F238E27FC236}">
                <a16:creationId xmlns:a16="http://schemas.microsoft.com/office/drawing/2014/main" id="{22788D49-15E5-A9C7-1CC6-EB3C0A842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904" y="806536"/>
            <a:ext cx="6028394" cy="5632657"/>
          </a:xfrm>
          <a:prstGeom prst="rect">
            <a:avLst/>
          </a:prstGeom>
        </p:spPr>
      </p:pic>
      <p:sp>
        <p:nvSpPr>
          <p:cNvPr id="10" name="Elipse 9">
            <a:extLst>
              <a:ext uri="{FF2B5EF4-FFF2-40B4-BE49-F238E27FC236}">
                <a16:creationId xmlns:a16="http://schemas.microsoft.com/office/drawing/2014/main" id="{416932BB-49C0-297E-38EF-ADE963EB5724}"/>
              </a:ext>
            </a:extLst>
          </p:cNvPr>
          <p:cNvSpPr/>
          <p:nvPr/>
        </p:nvSpPr>
        <p:spPr>
          <a:xfrm>
            <a:off x="8374355" y="3289379"/>
            <a:ext cx="516048" cy="479834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3BAED636-2188-A79A-2963-84D69DACF82F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5091110" y="3529296"/>
            <a:ext cx="3283245" cy="1518954"/>
          </a:xfrm>
          <a:prstGeom prst="straightConnector1">
            <a:avLst/>
          </a:prstGeom>
          <a:ln w="38100">
            <a:solidFill>
              <a:srgbClr val="FFFF00"/>
            </a:solidFill>
            <a:prstDash val="soli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Marcador de contenido 8">
            <a:extLst>
              <a:ext uri="{FF2B5EF4-FFF2-40B4-BE49-F238E27FC236}">
                <a16:creationId xmlns:a16="http://schemas.microsoft.com/office/drawing/2014/main" id="{97AC80B2-8DAA-B3CC-6F77-A1C2A33423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66709" y="4305528"/>
            <a:ext cx="4724401" cy="2398583"/>
          </a:xfrm>
        </p:spPr>
      </p:pic>
      <p:sp>
        <p:nvSpPr>
          <p:cNvPr id="20" name="Flecha: cheurón 19">
            <a:extLst>
              <a:ext uri="{FF2B5EF4-FFF2-40B4-BE49-F238E27FC236}">
                <a16:creationId xmlns:a16="http://schemas.microsoft.com/office/drawing/2014/main" id="{0B6FE07A-039F-5B54-8DC4-FF8F3507CBCE}"/>
              </a:ext>
            </a:extLst>
          </p:cNvPr>
          <p:cNvSpPr/>
          <p:nvPr/>
        </p:nvSpPr>
        <p:spPr>
          <a:xfrm rot="11879599">
            <a:off x="2243954" y="5724987"/>
            <a:ext cx="118433" cy="162878"/>
          </a:xfrm>
          <a:prstGeom prst="chevron">
            <a:avLst>
              <a:gd name="adj" fmla="val 53359"/>
            </a:avLst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1" name="Flecha: cheurón 20">
            <a:extLst>
              <a:ext uri="{FF2B5EF4-FFF2-40B4-BE49-F238E27FC236}">
                <a16:creationId xmlns:a16="http://schemas.microsoft.com/office/drawing/2014/main" id="{EFD811F2-A176-EF19-FDFB-9A4824677414}"/>
              </a:ext>
            </a:extLst>
          </p:cNvPr>
          <p:cNvSpPr/>
          <p:nvPr/>
        </p:nvSpPr>
        <p:spPr>
          <a:xfrm rot="15440358">
            <a:off x="2669691" y="6255729"/>
            <a:ext cx="118433" cy="162878"/>
          </a:xfrm>
          <a:prstGeom prst="chevron">
            <a:avLst>
              <a:gd name="adj" fmla="val 53359"/>
            </a:avLst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78DD698B-D415-EFC2-FD08-261814350293}"/>
              </a:ext>
            </a:extLst>
          </p:cNvPr>
          <p:cNvSpPr/>
          <p:nvPr/>
        </p:nvSpPr>
        <p:spPr>
          <a:xfrm>
            <a:off x="550980" y="4467226"/>
            <a:ext cx="1029390" cy="1687358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61FCE74A-C4BB-3F6C-1099-D7473C446EA8}"/>
              </a:ext>
            </a:extLst>
          </p:cNvPr>
          <p:cNvSpPr/>
          <p:nvPr/>
        </p:nvSpPr>
        <p:spPr>
          <a:xfrm>
            <a:off x="2683987" y="4886324"/>
            <a:ext cx="2086340" cy="1301115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02E95BDF-C52C-1C5A-4AB2-968E2379E72C}"/>
              </a:ext>
            </a:extLst>
          </p:cNvPr>
          <p:cNvSpPr/>
          <p:nvPr/>
        </p:nvSpPr>
        <p:spPr>
          <a:xfrm>
            <a:off x="1458736" y="5530994"/>
            <a:ext cx="449145" cy="404809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99669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191458-A068-9911-92CE-FEB12C1585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4EE78457-0972-A1FD-34F6-8E7CAD949543}"/>
              </a:ext>
            </a:extLst>
          </p:cNvPr>
          <p:cNvCxnSpPr>
            <a:cxnSpLocks/>
          </p:cNvCxnSpPr>
          <p:nvPr/>
        </p:nvCxnSpPr>
        <p:spPr>
          <a:xfrm>
            <a:off x="94843" y="670560"/>
            <a:ext cx="11557226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6886913D-24AC-D502-558A-FD33C8247FD2}"/>
              </a:ext>
            </a:extLst>
          </p:cNvPr>
          <p:cNvSpPr txBox="1"/>
          <p:nvPr/>
        </p:nvSpPr>
        <p:spPr>
          <a:xfrm>
            <a:off x="168866" y="208895"/>
            <a:ext cx="4459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Paso 4: tome el camino correcto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23BBD026-6323-4FFE-1C44-49877268A3BB}"/>
              </a:ext>
            </a:extLst>
          </p:cNvPr>
          <p:cNvSpPr txBox="1"/>
          <p:nvPr/>
        </p:nvSpPr>
        <p:spPr>
          <a:xfrm>
            <a:off x="9040451" y="6550223"/>
            <a:ext cx="3256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Cómo llegar a La Hacienda de Navafría </a:t>
            </a:r>
          </a:p>
        </p:txBody>
      </p:sp>
      <p:pic>
        <p:nvPicPr>
          <p:cNvPr id="4" name="Imagen 3" descr="Mapa&#10;&#10;Descripción generada automáticamente">
            <a:extLst>
              <a:ext uri="{FF2B5EF4-FFF2-40B4-BE49-F238E27FC236}">
                <a16:creationId xmlns:a16="http://schemas.microsoft.com/office/drawing/2014/main" id="{4CBBCAC6-C378-BE82-9414-CE0C077178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904" y="806536"/>
            <a:ext cx="6028394" cy="5632657"/>
          </a:xfrm>
          <a:prstGeom prst="rect">
            <a:avLst/>
          </a:prstGeom>
        </p:spPr>
      </p:pic>
      <p:sp>
        <p:nvSpPr>
          <p:cNvPr id="10" name="Elipse 9">
            <a:extLst>
              <a:ext uri="{FF2B5EF4-FFF2-40B4-BE49-F238E27FC236}">
                <a16:creationId xmlns:a16="http://schemas.microsoft.com/office/drawing/2014/main" id="{C6A73257-3519-D982-3523-A8BF4499CD92}"/>
              </a:ext>
            </a:extLst>
          </p:cNvPr>
          <p:cNvSpPr/>
          <p:nvPr/>
        </p:nvSpPr>
        <p:spPr>
          <a:xfrm>
            <a:off x="8364830" y="3275488"/>
            <a:ext cx="516048" cy="479834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D71F720A-4499-E783-7907-1953CE3D625B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4971727" y="3515405"/>
            <a:ext cx="3393103" cy="1484103"/>
          </a:xfrm>
          <a:prstGeom prst="straightConnector1">
            <a:avLst/>
          </a:prstGeom>
          <a:ln w="38100">
            <a:solidFill>
              <a:srgbClr val="FFFF00"/>
            </a:solidFill>
            <a:prstDash val="soli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A690320-96D1-6491-D3B6-C5C5DA04A542}"/>
              </a:ext>
            </a:extLst>
          </p:cNvPr>
          <p:cNvSpPr txBox="1"/>
          <p:nvPr/>
        </p:nvSpPr>
        <p:spPr>
          <a:xfrm>
            <a:off x="263770" y="975947"/>
            <a:ext cx="515987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La Hacienda de Navafría </a:t>
            </a:r>
            <a:r>
              <a:rPr lang="es-ES" b="1" dirty="0"/>
              <a:t>todavía no se ve desde este </a:t>
            </a:r>
            <a:r>
              <a:rPr lang="es-ES" dirty="0"/>
              <a:t>punto, no es la casa que aparece en la imagen a la derecha </a:t>
            </a:r>
            <a:r>
              <a:rPr lang="es-ES" i="1" dirty="0">
                <a:solidFill>
                  <a:srgbClr val="FF0000"/>
                </a:solidFill>
              </a:rPr>
              <a:t>(tachada en rojo)</a:t>
            </a:r>
            <a:r>
              <a:rPr lang="es-ES" dirty="0"/>
              <a:t>, La Hacienda de Navafría está al final del camino que le indicamos. </a:t>
            </a:r>
          </a:p>
          <a:p>
            <a:endParaRPr lang="es-ES" dirty="0"/>
          </a:p>
          <a:p>
            <a:r>
              <a:rPr lang="es-ES" dirty="0"/>
              <a:t>Avance unos 30 metros por dicho camino de la izquierda. 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26" name="Flecha: cheurón 25">
            <a:extLst>
              <a:ext uri="{FF2B5EF4-FFF2-40B4-BE49-F238E27FC236}">
                <a16:creationId xmlns:a16="http://schemas.microsoft.com/office/drawing/2014/main" id="{57C3547E-12A6-3930-7798-A79B5A880B95}"/>
              </a:ext>
            </a:extLst>
          </p:cNvPr>
          <p:cNvSpPr/>
          <p:nvPr/>
        </p:nvSpPr>
        <p:spPr>
          <a:xfrm rot="19287817">
            <a:off x="4586566" y="4936705"/>
            <a:ext cx="118433" cy="162878"/>
          </a:xfrm>
          <a:prstGeom prst="chevron">
            <a:avLst>
              <a:gd name="adj" fmla="val 53359"/>
            </a:avLst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7" name="Flecha: cheurón 26">
            <a:extLst>
              <a:ext uri="{FF2B5EF4-FFF2-40B4-BE49-F238E27FC236}">
                <a16:creationId xmlns:a16="http://schemas.microsoft.com/office/drawing/2014/main" id="{F94B9AD0-826D-8E47-E6B3-D4ADCDB1769B}"/>
              </a:ext>
            </a:extLst>
          </p:cNvPr>
          <p:cNvSpPr/>
          <p:nvPr/>
        </p:nvSpPr>
        <p:spPr>
          <a:xfrm rot="19781707">
            <a:off x="4436659" y="5037300"/>
            <a:ext cx="118433" cy="162878"/>
          </a:xfrm>
          <a:prstGeom prst="chevron">
            <a:avLst>
              <a:gd name="adj" fmla="val 53359"/>
            </a:avLst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BFC54E6D-D6FD-956E-B9FB-678342C4D302}"/>
              </a:ext>
            </a:extLst>
          </p:cNvPr>
          <p:cNvSpPr/>
          <p:nvPr/>
        </p:nvSpPr>
        <p:spPr>
          <a:xfrm>
            <a:off x="2841236" y="4845464"/>
            <a:ext cx="389299" cy="352784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D45D5BEE-A935-41E0-C075-4B26BC4EE9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702" y="4441754"/>
            <a:ext cx="4485025" cy="2108469"/>
          </a:xfrm>
          <a:prstGeom prst="rect">
            <a:avLst/>
          </a:prstGeom>
        </p:spPr>
      </p:pic>
      <p:sp>
        <p:nvSpPr>
          <p:cNvPr id="30" name="Elipse 29">
            <a:extLst>
              <a:ext uri="{FF2B5EF4-FFF2-40B4-BE49-F238E27FC236}">
                <a16:creationId xmlns:a16="http://schemas.microsoft.com/office/drawing/2014/main" id="{08949943-14B6-4173-EDB1-FB7666D9BE86}"/>
              </a:ext>
            </a:extLst>
          </p:cNvPr>
          <p:cNvSpPr/>
          <p:nvPr/>
        </p:nvSpPr>
        <p:spPr>
          <a:xfrm>
            <a:off x="1011858" y="4767938"/>
            <a:ext cx="389299" cy="1065423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1" name="Flecha: cheurón 30">
            <a:extLst>
              <a:ext uri="{FF2B5EF4-FFF2-40B4-BE49-F238E27FC236}">
                <a16:creationId xmlns:a16="http://schemas.microsoft.com/office/drawing/2014/main" id="{1C334F58-6B2F-5084-6F6A-BDEBCAF9EA91}"/>
              </a:ext>
            </a:extLst>
          </p:cNvPr>
          <p:cNvSpPr/>
          <p:nvPr/>
        </p:nvSpPr>
        <p:spPr>
          <a:xfrm rot="15201191">
            <a:off x="3528649" y="5926114"/>
            <a:ext cx="118433" cy="162878"/>
          </a:xfrm>
          <a:prstGeom prst="chevron">
            <a:avLst>
              <a:gd name="adj" fmla="val 53359"/>
            </a:avLst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2" name="Flecha: cheurón 31">
            <a:extLst>
              <a:ext uri="{FF2B5EF4-FFF2-40B4-BE49-F238E27FC236}">
                <a16:creationId xmlns:a16="http://schemas.microsoft.com/office/drawing/2014/main" id="{20C300A5-254A-58A8-E41C-907722784A49}"/>
              </a:ext>
            </a:extLst>
          </p:cNvPr>
          <p:cNvSpPr/>
          <p:nvPr/>
        </p:nvSpPr>
        <p:spPr>
          <a:xfrm rot="15695081">
            <a:off x="3506149" y="5827043"/>
            <a:ext cx="118433" cy="162878"/>
          </a:xfrm>
          <a:prstGeom prst="chevron">
            <a:avLst>
              <a:gd name="adj" fmla="val 53359"/>
            </a:avLst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3" name="Símbolo &quot;No permitido&quot; 32">
            <a:extLst>
              <a:ext uri="{FF2B5EF4-FFF2-40B4-BE49-F238E27FC236}">
                <a16:creationId xmlns:a16="http://schemas.microsoft.com/office/drawing/2014/main" id="{E1F65F22-38FC-A308-CB08-C9CCFFDDB10B}"/>
              </a:ext>
            </a:extLst>
          </p:cNvPr>
          <p:cNvSpPr/>
          <p:nvPr/>
        </p:nvSpPr>
        <p:spPr>
          <a:xfrm>
            <a:off x="4446593" y="5401763"/>
            <a:ext cx="592494" cy="685800"/>
          </a:xfrm>
          <a:prstGeom prst="noSmoking">
            <a:avLst>
              <a:gd name="adj" fmla="val 586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8712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530BA5-726C-7BDA-EA25-CA1B8A4F3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664B3EDD-923C-E44E-8407-8D776C19E0D0}"/>
              </a:ext>
            </a:extLst>
          </p:cNvPr>
          <p:cNvCxnSpPr>
            <a:cxnSpLocks/>
          </p:cNvCxnSpPr>
          <p:nvPr/>
        </p:nvCxnSpPr>
        <p:spPr>
          <a:xfrm>
            <a:off x="94843" y="670560"/>
            <a:ext cx="11557226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254E1ACF-A07B-7FF0-BE21-424248CA7C83}"/>
              </a:ext>
            </a:extLst>
          </p:cNvPr>
          <p:cNvSpPr txBox="1"/>
          <p:nvPr/>
        </p:nvSpPr>
        <p:spPr>
          <a:xfrm>
            <a:off x="168866" y="208895"/>
            <a:ext cx="8207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Paso 5: Verá la puerta de entrada a la casa. Usted ha llegado.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2735C01-984D-C056-9AB6-6B65BF13164A}"/>
              </a:ext>
            </a:extLst>
          </p:cNvPr>
          <p:cNvSpPr txBox="1"/>
          <p:nvPr/>
        </p:nvSpPr>
        <p:spPr>
          <a:xfrm>
            <a:off x="263770" y="975947"/>
            <a:ext cx="5159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 </a:t>
            </a:r>
          </a:p>
          <a:p>
            <a:endParaRPr lang="es-ES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FC2FBAF-A92A-3EAF-CB68-83699D1C3B40}"/>
              </a:ext>
            </a:extLst>
          </p:cNvPr>
          <p:cNvSpPr txBox="1"/>
          <p:nvPr/>
        </p:nvSpPr>
        <p:spPr>
          <a:xfrm>
            <a:off x="9040451" y="6550223"/>
            <a:ext cx="3256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Cómo llegar a La Hacienda de Navafría </a:t>
            </a:r>
          </a:p>
        </p:txBody>
      </p:sp>
      <p:pic>
        <p:nvPicPr>
          <p:cNvPr id="2" name="Imagen 1" descr="Mapa&#10;&#10;Descripción generada automáticamente">
            <a:extLst>
              <a:ext uri="{FF2B5EF4-FFF2-40B4-BE49-F238E27FC236}">
                <a16:creationId xmlns:a16="http://schemas.microsoft.com/office/drawing/2014/main" id="{71481032-D484-FBA0-E890-A11C6A2402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896" y="875881"/>
            <a:ext cx="6028394" cy="5632657"/>
          </a:xfrm>
          <a:prstGeom prst="rect">
            <a:avLst/>
          </a:prstGeom>
        </p:spPr>
      </p:pic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18D5C351-CBFE-ACAE-CEDB-92ECE33DDE33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5098211" y="3636758"/>
            <a:ext cx="2848504" cy="1918653"/>
          </a:xfrm>
          <a:prstGeom prst="straightConnector1">
            <a:avLst/>
          </a:prstGeom>
          <a:ln w="38100">
            <a:solidFill>
              <a:srgbClr val="FFFF00"/>
            </a:solidFill>
            <a:prstDash val="soli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Elipse 9">
            <a:extLst>
              <a:ext uri="{FF2B5EF4-FFF2-40B4-BE49-F238E27FC236}">
                <a16:creationId xmlns:a16="http://schemas.microsoft.com/office/drawing/2014/main" id="{5F554A51-2D4A-5A4F-B255-4ED299DC6B0D}"/>
              </a:ext>
            </a:extLst>
          </p:cNvPr>
          <p:cNvSpPr/>
          <p:nvPr/>
        </p:nvSpPr>
        <p:spPr>
          <a:xfrm>
            <a:off x="7946715" y="3396841"/>
            <a:ext cx="516048" cy="479834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3" name="Imagen 2" descr="Campo con arboles&#10;&#10;Descripción generada automáticamente">
            <a:extLst>
              <a:ext uri="{FF2B5EF4-FFF2-40B4-BE49-F238E27FC236}">
                <a16:creationId xmlns:a16="http://schemas.microsoft.com/office/drawing/2014/main" id="{06E41D3C-896A-55DC-5B07-E8245962FA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0" t="10832" r="364" b="12957"/>
          <a:stretch/>
        </p:blipFill>
        <p:spPr>
          <a:xfrm>
            <a:off x="598679" y="4576195"/>
            <a:ext cx="4260515" cy="2189598"/>
          </a:xfrm>
          <a:prstGeom prst="rect">
            <a:avLst/>
          </a:prstGeom>
        </p:spPr>
      </p:pic>
      <p:pic>
        <p:nvPicPr>
          <p:cNvPr id="4" name="Imagen 3" descr="Un conjunto de árboles&#10;&#10;Descripción generada automáticamente con confianza media">
            <a:extLst>
              <a:ext uri="{FF2B5EF4-FFF2-40B4-BE49-F238E27FC236}">
                <a16:creationId xmlns:a16="http://schemas.microsoft.com/office/drawing/2014/main" id="{BC9BFB08-335C-893D-75A4-CA158D6139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79" y="1236761"/>
            <a:ext cx="4261927" cy="2399997"/>
          </a:xfrm>
          <a:prstGeom prst="rect">
            <a:avLst/>
          </a:prstGeom>
        </p:spPr>
      </p:pic>
      <p:sp>
        <p:nvSpPr>
          <p:cNvPr id="5" name="Flecha: cheurón 4">
            <a:extLst>
              <a:ext uri="{FF2B5EF4-FFF2-40B4-BE49-F238E27FC236}">
                <a16:creationId xmlns:a16="http://schemas.microsoft.com/office/drawing/2014/main" id="{E7BADAE6-76E9-4025-A9AB-F62A7E19350A}"/>
              </a:ext>
            </a:extLst>
          </p:cNvPr>
          <p:cNvSpPr/>
          <p:nvPr/>
        </p:nvSpPr>
        <p:spPr>
          <a:xfrm rot="16367500">
            <a:off x="3596156" y="2763159"/>
            <a:ext cx="118433" cy="162878"/>
          </a:xfrm>
          <a:prstGeom prst="chevron">
            <a:avLst>
              <a:gd name="adj" fmla="val 53359"/>
            </a:avLst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6" name="Flecha: cheurón 5">
            <a:extLst>
              <a:ext uri="{FF2B5EF4-FFF2-40B4-BE49-F238E27FC236}">
                <a16:creationId xmlns:a16="http://schemas.microsoft.com/office/drawing/2014/main" id="{3BD4BD2D-03AF-03E4-F0E6-3F0782E1490F}"/>
              </a:ext>
            </a:extLst>
          </p:cNvPr>
          <p:cNvSpPr/>
          <p:nvPr/>
        </p:nvSpPr>
        <p:spPr>
          <a:xfrm rot="16200000">
            <a:off x="3599534" y="2672714"/>
            <a:ext cx="118433" cy="162878"/>
          </a:xfrm>
          <a:prstGeom prst="chevron">
            <a:avLst>
              <a:gd name="adj" fmla="val 53359"/>
            </a:avLst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603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3BDF61-0FB6-45F8-0E8B-360B45EDA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6273CBF6-07EA-7693-BBE7-F084DC3C1EC3}"/>
              </a:ext>
            </a:extLst>
          </p:cNvPr>
          <p:cNvCxnSpPr>
            <a:cxnSpLocks/>
          </p:cNvCxnSpPr>
          <p:nvPr/>
        </p:nvCxnSpPr>
        <p:spPr>
          <a:xfrm>
            <a:off x="94843" y="670560"/>
            <a:ext cx="11557226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D68A57FB-DFA5-DEC4-4DBB-6EFE1FEA24C1}"/>
              </a:ext>
            </a:extLst>
          </p:cNvPr>
          <p:cNvSpPr txBox="1"/>
          <p:nvPr/>
        </p:nvSpPr>
        <p:spPr>
          <a:xfrm>
            <a:off x="168866" y="208895"/>
            <a:ext cx="97327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Trayecto satélite hasta La Hacienda atravesando el pueblo de Navafría</a:t>
            </a:r>
          </a:p>
        </p:txBody>
      </p:sp>
      <p:pic>
        <p:nvPicPr>
          <p:cNvPr id="4" name="Imagen 3" descr="Mapa&#10;&#10;Descripción generada automáticamente">
            <a:extLst>
              <a:ext uri="{FF2B5EF4-FFF2-40B4-BE49-F238E27FC236}">
                <a16:creationId xmlns:a16="http://schemas.microsoft.com/office/drawing/2014/main" id="{DC8A3331-1EB6-F33D-1EF6-FD4E7C77D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407" y="1042313"/>
            <a:ext cx="4069198" cy="534270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780A2C9-683B-CFF1-BA67-F40D3A440D12}"/>
              </a:ext>
            </a:extLst>
          </p:cNvPr>
          <p:cNvSpPr txBox="1"/>
          <p:nvPr/>
        </p:nvSpPr>
        <p:spPr>
          <a:xfrm>
            <a:off x="253938" y="739972"/>
            <a:ext cx="515987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u="sng" dirty="0"/>
              <a:t>Cómo llegar, RESUMEN:</a:t>
            </a:r>
          </a:p>
          <a:p>
            <a:r>
              <a:rPr lang="es-ES" dirty="0"/>
              <a:t>La imagen muestra el recorrido en coche desde el restaurante El Rincón de la Posada (Plaza del Campillo - dentro del pueblo de Navafria) para llegar hasta La Hacienda de Navafria.</a:t>
            </a:r>
          </a:p>
          <a:p>
            <a:br>
              <a:rPr lang="es-ES" dirty="0"/>
            </a:br>
            <a:r>
              <a:rPr lang="es-ES" dirty="0"/>
              <a:t>Una vez atravesado el pueblo de Navafría y encontrándonos en la rotonda de El Rincón de la Posada, cogeremos la calle que sube llamada Pl. Campillo. Subiremos por toda esa calle (unos 300 metros) hasta llegar a un pequeño cruce de caminos visualizando a su derecha un poste de electricidad con transformador y  a sus pies un contenedor de basura metálico gris. </a:t>
            </a:r>
          </a:p>
          <a:p>
            <a:endParaRPr lang="es-ES" dirty="0"/>
          </a:p>
          <a:p>
            <a:r>
              <a:rPr lang="es-ES" dirty="0"/>
              <a:t>Acceda a su derecha al camino ligeramente elevado junto al contenedor.  </a:t>
            </a:r>
          </a:p>
          <a:p>
            <a:endParaRPr lang="es-ES" dirty="0"/>
          </a:p>
          <a:p>
            <a:r>
              <a:rPr lang="es-ES" dirty="0"/>
              <a:t>Avance 20 metros y verá la entrada. </a:t>
            </a:r>
          </a:p>
          <a:p>
            <a:endParaRPr lang="es-ES" dirty="0"/>
          </a:p>
          <a:p>
            <a:r>
              <a:rPr lang="es-ES" dirty="0"/>
              <a:t>A continuación, le detallamos más en profundidad cómo llegar, paso por paso.</a:t>
            </a:r>
          </a:p>
          <a:p>
            <a:endParaRPr lang="es-ES" dirty="0"/>
          </a:p>
          <a:p>
            <a:r>
              <a:rPr lang="es-ES" dirty="0"/>
              <a:t>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0032D62-163D-BA0D-5CA6-32612FF99F5B}"/>
              </a:ext>
            </a:extLst>
          </p:cNvPr>
          <p:cNvSpPr txBox="1"/>
          <p:nvPr/>
        </p:nvSpPr>
        <p:spPr>
          <a:xfrm>
            <a:off x="9040451" y="6550223"/>
            <a:ext cx="3256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Cómo llegar a La Hacienda de Navafría </a:t>
            </a:r>
          </a:p>
        </p:txBody>
      </p:sp>
    </p:spTree>
    <p:extLst>
      <p:ext uri="{BB962C8B-B14F-4D97-AF65-F5344CB8AC3E}">
        <p14:creationId xmlns:p14="http://schemas.microsoft.com/office/powerpoint/2010/main" val="502276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8E0069-A050-5231-AB4F-A2558336F7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B130AA06-E853-6A04-E69F-FDEE63954944}"/>
              </a:ext>
            </a:extLst>
          </p:cNvPr>
          <p:cNvCxnSpPr>
            <a:cxnSpLocks/>
          </p:cNvCxnSpPr>
          <p:nvPr/>
        </p:nvCxnSpPr>
        <p:spPr>
          <a:xfrm>
            <a:off x="94843" y="670560"/>
            <a:ext cx="11557226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6BDDBF42-BA3E-40AF-0A5B-C6F67BC1BCC4}"/>
              </a:ext>
            </a:extLst>
          </p:cNvPr>
          <p:cNvSpPr txBox="1"/>
          <p:nvPr/>
        </p:nvSpPr>
        <p:spPr>
          <a:xfrm>
            <a:off x="168866" y="208895"/>
            <a:ext cx="99779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Paso 1: salga de la rotonda del Rincón de la Posada y suba por Pl. Campillo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3A95926-CD1E-C537-BA70-43EABE946A87}"/>
              </a:ext>
            </a:extLst>
          </p:cNvPr>
          <p:cNvSpPr txBox="1"/>
          <p:nvPr/>
        </p:nvSpPr>
        <p:spPr>
          <a:xfrm>
            <a:off x="262267" y="804553"/>
            <a:ext cx="515987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u="sng" dirty="0"/>
              <a:t>Cómo llegar PASO A PASO</a:t>
            </a:r>
          </a:p>
          <a:p>
            <a:r>
              <a:rPr lang="es-ES" dirty="0"/>
              <a:t>La imagen muestra el recorrido desde el restaurante El Rincón de la Posada (Plaza del Campillo-dentro del pueblo de Navafria) hasta La Hacienda de Navafria.</a:t>
            </a:r>
          </a:p>
          <a:p>
            <a:br>
              <a:rPr lang="es-ES" dirty="0"/>
            </a:br>
            <a:r>
              <a:rPr lang="es-ES" dirty="0"/>
              <a:t>Una vez atravesado el pueblo de Navafría y encontrándonos en la rotonda de El Rincón de la Posada, cogeremos la calle ascendente asfaltada llamada Pl. Campillo.</a:t>
            </a:r>
          </a:p>
          <a:p>
            <a:r>
              <a:rPr lang="es-ES" dirty="0"/>
              <a:t>Subiremos por toda esa calle (unos 300 metros) </a:t>
            </a:r>
          </a:p>
        </p:txBody>
      </p:sp>
      <p:pic>
        <p:nvPicPr>
          <p:cNvPr id="3" name="Imagen 2" descr="Mapa&#10;&#10;Descripción generada automáticamente">
            <a:extLst>
              <a:ext uri="{FF2B5EF4-FFF2-40B4-BE49-F238E27FC236}">
                <a16:creationId xmlns:a16="http://schemas.microsoft.com/office/drawing/2014/main" id="{28C6952A-8AE2-B385-5DAC-D926BDD08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3456" y="975947"/>
            <a:ext cx="4192989" cy="550523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019AE3F-FAA5-07EB-3F7C-F5DE2EE84B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664" y="4143655"/>
            <a:ext cx="5285659" cy="2545068"/>
          </a:xfrm>
          <a:prstGeom prst="rect">
            <a:avLst/>
          </a:prstGeom>
        </p:spPr>
      </p:pic>
      <p:sp>
        <p:nvSpPr>
          <p:cNvPr id="10" name="Elipse 9">
            <a:extLst>
              <a:ext uri="{FF2B5EF4-FFF2-40B4-BE49-F238E27FC236}">
                <a16:creationId xmlns:a16="http://schemas.microsoft.com/office/drawing/2014/main" id="{E36B6821-98D7-3FC3-BB8E-E92BC76CA612}"/>
              </a:ext>
            </a:extLst>
          </p:cNvPr>
          <p:cNvSpPr/>
          <p:nvPr/>
        </p:nvSpPr>
        <p:spPr>
          <a:xfrm>
            <a:off x="7550590" y="5622202"/>
            <a:ext cx="516048" cy="479834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3908CB6A-61B6-ECFF-9C3C-ED8438C11175}"/>
              </a:ext>
            </a:extLst>
          </p:cNvPr>
          <p:cNvCxnSpPr>
            <a:cxnSpLocks/>
            <a:stCxn id="10" idx="2"/>
          </p:cNvCxnSpPr>
          <p:nvPr/>
        </p:nvCxnSpPr>
        <p:spPr>
          <a:xfrm flipH="1" flipV="1">
            <a:off x="5141275" y="5622202"/>
            <a:ext cx="2409315" cy="239917"/>
          </a:xfrm>
          <a:prstGeom prst="straightConnector1">
            <a:avLst/>
          </a:prstGeom>
          <a:ln w="38100">
            <a:solidFill>
              <a:srgbClr val="FFFF00"/>
            </a:solidFill>
            <a:prstDash val="soli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Flecha: cheurón 19">
            <a:extLst>
              <a:ext uri="{FF2B5EF4-FFF2-40B4-BE49-F238E27FC236}">
                <a16:creationId xmlns:a16="http://schemas.microsoft.com/office/drawing/2014/main" id="{8C5A72B5-2CA0-214D-303A-9F0D35FABAC5}"/>
              </a:ext>
            </a:extLst>
          </p:cNvPr>
          <p:cNvSpPr/>
          <p:nvPr/>
        </p:nvSpPr>
        <p:spPr>
          <a:xfrm rot="16200000">
            <a:off x="2865932" y="5599979"/>
            <a:ext cx="118433" cy="162878"/>
          </a:xfrm>
          <a:prstGeom prst="chevron">
            <a:avLst>
              <a:gd name="adj" fmla="val 53359"/>
            </a:avLst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1" name="Flecha: cheurón 20">
            <a:extLst>
              <a:ext uri="{FF2B5EF4-FFF2-40B4-BE49-F238E27FC236}">
                <a16:creationId xmlns:a16="http://schemas.microsoft.com/office/drawing/2014/main" id="{923AAF7B-CC12-59E5-1DE8-C0D46101E826}"/>
              </a:ext>
            </a:extLst>
          </p:cNvPr>
          <p:cNvSpPr/>
          <p:nvPr/>
        </p:nvSpPr>
        <p:spPr>
          <a:xfrm rot="16200000">
            <a:off x="2864429" y="5752379"/>
            <a:ext cx="118433" cy="162878"/>
          </a:xfrm>
          <a:prstGeom prst="chevron">
            <a:avLst>
              <a:gd name="adj" fmla="val 53359"/>
            </a:avLst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E0563677-C185-366D-EE97-10BB7916266F}"/>
              </a:ext>
            </a:extLst>
          </p:cNvPr>
          <p:cNvSpPr txBox="1"/>
          <p:nvPr/>
        </p:nvSpPr>
        <p:spPr>
          <a:xfrm>
            <a:off x="9040451" y="6550223"/>
            <a:ext cx="3256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Cómo llegar a La Hacienda de Navafría </a:t>
            </a:r>
          </a:p>
        </p:txBody>
      </p:sp>
    </p:spTree>
    <p:extLst>
      <p:ext uri="{BB962C8B-B14F-4D97-AF65-F5344CB8AC3E}">
        <p14:creationId xmlns:p14="http://schemas.microsoft.com/office/powerpoint/2010/main" val="3598947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D26D72-7761-9DAE-688F-E0C1B88F6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87F70F0-684B-2A36-0F8E-4AD814FE50A0}"/>
              </a:ext>
            </a:extLst>
          </p:cNvPr>
          <p:cNvCxnSpPr>
            <a:cxnSpLocks/>
          </p:cNvCxnSpPr>
          <p:nvPr/>
        </p:nvCxnSpPr>
        <p:spPr>
          <a:xfrm>
            <a:off x="94843" y="670560"/>
            <a:ext cx="11557226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937E94A7-A913-6A59-AA9D-0561EEEA289A}"/>
              </a:ext>
            </a:extLst>
          </p:cNvPr>
          <p:cNvSpPr txBox="1"/>
          <p:nvPr/>
        </p:nvSpPr>
        <p:spPr>
          <a:xfrm>
            <a:off x="168866" y="208895"/>
            <a:ext cx="7914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Paso 2: suba 300 m. hasta localizar un cruce de caminos.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0A023C8-E319-BDD3-3FAA-2353C2E78955}"/>
              </a:ext>
            </a:extLst>
          </p:cNvPr>
          <p:cNvSpPr txBox="1"/>
          <p:nvPr/>
        </p:nvSpPr>
        <p:spPr>
          <a:xfrm>
            <a:off x="263770" y="975947"/>
            <a:ext cx="51598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 </a:t>
            </a:r>
          </a:p>
          <a:p>
            <a:r>
              <a:rPr lang="es-ES" dirty="0"/>
              <a:t>Al llegar a un cruce de caminos, con la visión de un poste eléctrico con transformador, deténgase y gire a su derecha.  Acceda por el camino no asfaltado que con cierta elevación se inicia a su izquierda.</a:t>
            </a:r>
          </a:p>
        </p:txBody>
      </p:sp>
      <p:pic>
        <p:nvPicPr>
          <p:cNvPr id="3" name="Imagen 2" descr="Mapa&#10;&#10;Descripción generada automáticamente">
            <a:extLst>
              <a:ext uri="{FF2B5EF4-FFF2-40B4-BE49-F238E27FC236}">
                <a16:creationId xmlns:a16="http://schemas.microsoft.com/office/drawing/2014/main" id="{0A129F34-E01C-6685-1BA6-2A0699E30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3456" y="975947"/>
            <a:ext cx="4192989" cy="5505239"/>
          </a:xfrm>
          <a:prstGeom prst="rect">
            <a:avLst/>
          </a:prstGeom>
        </p:spPr>
      </p:pic>
      <p:sp>
        <p:nvSpPr>
          <p:cNvPr id="10" name="Elipse 9">
            <a:extLst>
              <a:ext uri="{FF2B5EF4-FFF2-40B4-BE49-F238E27FC236}">
                <a16:creationId xmlns:a16="http://schemas.microsoft.com/office/drawing/2014/main" id="{D2DD58AB-DE93-953B-2725-1431AC5CB790}"/>
              </a:ext>
            </a:extLst>
          </p:cNvPr>
          <p:cNvSpPr/>
          <p:nvPr/>
        </p:nvSpPr>
        <p:spPr>
          <a:xfrm>
            <a:off x="7460056" y="3418437"/>
            <a:ext cx="516048" cy="479834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D258081-9C4C-260C-06F9-CCAF8917E37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790" b="8591"/>
          <a:stretch/>
        </p:blipFill>
        <p:spPr>
          <a:xfrm>
            <a:off x="493775" y="2791668"/>
            <a:ext cx="4696454" cy="2394757"/>
          </a:xfrm>
          <a:prstGeom prst="rect">
            <a:avLst/>
          </a:prstGeom>
        </p:spPr>
      </p:pic>
      <p:sp>
        <p:nvSpPr>
          <p:cNvPr id="20" name="Flecha: cheurón 19">
            <a:extLst>
              <a:ext uri="{FF2B5EF4-FFF2-40B4-BE49-F238E27FC236}">
                <a16:creationId xmlns:a16="http://schemas.microsoft.com/office/drawing/2014/main" id="{EF3A99F9-B77C-9042-818C-912CE35D392C}"/>
              </a:ext>
            </a:extLst>
          </p:cNvPr>
          <p:cNvSpPr/>
          <p:nvPr/>
        </p:nvSpPr>
        <p:spPr>
          <a:xfrm rot="16200000">
            <a:off x="2864225" y="4326564"/>
            <a:ext cx="118433" cy="162878"/>
          </a:xfrm>
          <a:prstGeom prst="chevron">
            <a:avLst>
              <a:gd name="adj" fmla="val 53359"/>
            </a:avLst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1" name="Flecha: cheurón 20">
            <a:extLst>
              <a:ext uri="{FF2B5EF4-FFF2-40B4-BE49-F238E27FC236}">
                <a16:creationId xmlns:a16="http://schemas.microsoft.com/office/drawing/2014/main" id="{008E426C-3FCF-586F-634B-E7EC50540E33}"/>
              </a:ext>
            </a:extLst>
          </p:cNvPr>
          <p:cNvSpPr/>
          <p:nvPr/>
        </p:nvSpPr>
        <p:spPr>
          <a:xfrm rot="16200000">
            <a:off x="2864225" y="4474143"/>
            <a:ext cx="118433" cy="162878"/>
          </a:xfrm>
          <a:prstGeom prst="chevron">
            <a:avLst>
              <a:gd name="adj" fmla="val 53359"/>
            </a:avLst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D5AB50C3-744A-A565-7179-035BF79EB703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5287224" y="3658354"/>
            <a:ext cx="2172832" cy="89781"/>
          </a:xfrm>
          <a:prstGeom prst="straightConnector1">
            <a:avLst/>
          </a:prstGeom>
          <a:ln w="38100">
            <a:solidFill>
              <a:srgbClr val="FFFF00"/>
            </a:solidFill>
            <a:prstDash val="soli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C34680D-8BE8-4040-D87F-867EF983FEB5}"/>
              </a:ext>
            </a:extLst>
          </p:cNvPr>
          <p:cNvSpPr txBox="1"/>
          <p:nvPr/>
        </p:nvSpPr>
        <p:spPr>
          <a:xfrm>
            <a:off x="9040451" y="6550223"/>
            <a:ext cx="3256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Cómo llegar a La Hacienda de Navafría </a:t>
            </a:r>
          </a:p>
        </p:txBody>
      </p:sp>
    </p:spTree>
    <p:extLst>
      <p:ext uri="{BB962C8B-B14F-4D97-AF65-F5344CB8AC3E}">
        <p14:creationId xmlns:p14="http://schemas.microsoft.com/office/powerpoint/2010/main" val="3764886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FB9A04-081E-DA19-71B7-9069A16EA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F666739D-7EB2-1DC4-6F81-AC7B1C3A1E7D}"/>
              </a:ext>
            </a:extLst>
          </p:cNvPr>
          <p:cNvCxnSpPr>
            <a:cxnSpLocks/>
          </p:cNvCxnSpPr>
          <p:nvPr/>
        </p:nvCxnSpPr>
        <p:spPr>
          <a:xfrm>
            <a:off x="94843" y="670560"/>
            <a:ext cx="11557226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38537446-6387-8F48-68D5-F82AD1226179}"/>
              </a:ext>
            </a:extLst>
          </p:cNvPr>
          <p:cNvSpPr txBox="1"/>
          <p:nvPr/>
        </p:nvSpPr>
        <p:spPr>
          <a:xfrm>
            <a:off x="168866" y="208895"/>
            <a:ext cx="8952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Paso 3: Identifique el camino de entrada a la Hacienda de Navafria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B01272D-D3AC-30D9-106E-EA2035E9D300}"/>
              </a:ext>
            </a:extLst>
          </p:cNvPr>
          <p:cNvSpPr txBox="1"/>
          <p:nvPr/>
        </p:nvSpPr>
        <p:spPr>
          <a:xfrm>
            <a:off x="489603" y="1375909"/>
            <a:ext cx="47868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Según avanza dejara el poste eléctrico y el contenedor contiguo de la basura metálico a su izquierda. </a:t>
            </a:r>
          </a:p>
          <a:p>
            <a:endParaRPr lang="es-ES" dirty="0"/>
          </a:p>
          <a:p>
            <a:r>
              <a:rPr lang="es-ES" dirty="0"/>
              <a:t>Siga por el camino no asfaltado con cierta elevación, recorra 30 metros por el y habrá llegado al acceso a la finca.</a:t>
            </a:r>
          </a:p>
          <a:p>
            <a:endParaRPr lang="es-ES" dirty="0"/>
          </a:p>
        </p:txBody>
      </p:sp>
      <p:pic>
        <p:nvPicPr>
          <p:cNvPr id="3" name="Imagen 2" descr="Mapa&#10;&#10;Descripción generada automáticamente">
            <a:extLst>
              <a:ext uri="{FF2B5EF4-FFF2-40B4-BE49-F238E27FC236}">
                <a16:creationId xmlns:a16="http://schemas.microsoft.com/office/drawing/2014/main" id="{1CCC0AE1-E0CE-F678-9826-20225476A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3456" y="975947"/>
            <a:ext cx="4192989" cy="550523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4AD8B22-4B7B-C707-16CC-E461F4DD2E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82" y="4241899"/>
            <a:ext cx="4786864" cy="2308324"/>
          </a:xfrm>
          <a:prstGeom prst="rect">
            <a:avLst/>
          </a:prstGeom>
        </p:spPr>
      </p:pic>
      <p:sp>
        <p:nvSpPr>
          <p:cNvPr id="10" name="Elipse 9">
            <a:extLst>
              <a:ext uri="{FF2B5EF4-FFF2-40B4-BE49-F238E27FC236}">
                <a16:creationId xmlns:a16="http://schemas.microsoft.com/office/drawing/2014/main" id="{7042BE31-FFC9-EE03-A5D9-BD1E5203EFC2}"/>
              </a:ext>
            </a:extLst>
          </p:cNvPr>
          <p:cNvSpPr/>
          <p:nvPr/>
        </p:nvSpPr>
        <p:spPr>
          <a:xfrm>
            <a:off x="7596480" y="2949166"/>
            <a:ext cx="516048" cy="479834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1503888D-AE55-414C-5015-1BB85AED26EA}"/>
              </a:ext>
            </a:extLst>
          </p:cNvPr>
          <p:cNvCxnSpPr>
            <a:cxnSpLocks/>
          </p:cNvCxnSpPr>
          <p:nvPr/>
        </p:nvCxnSpPr>
        <p:spPr>
          <a:xfrm flipH="1">
            <a:off x="5183031" y="3189083"/>
            <a:ext cx="2408844" cy="1696073"/>
          </a:xfrm>
          <a:prstGeom prst="straightConnector1">
            <a:avLst/>
          </a:prstGeom>
          <a:ln w="38100">
            <a:solidFill>
              <a:srgbClr val="FFFF00"/>
            </a:solidFill>
            <a:prstDash val="soli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Flecha: cheurón 19">
            <a:extLst>
              <a:ext uri="{FF2B5EF4-FFF2-40B4-BE49-F238E27FC236}">
                <a16:creationId xmlns:a16="http://schemas.microsoft.com/office/drawing/2014/main" id="{B2CF2A13-63FA-AB2D-4821-1A8884ED6D27}"/>
              </a:ext>
            </a:extLst>
          </p:cNvPr>
          <p:cNvSpPr/>
          <p:nvPr/>
        </p:nvSpPr>
        <p:spPr>
          <a:xfrm rot="19287817">
            <a:off x="3021215" y="5537669"/>
            <a:ext cx="118433" cy="162878"/>
          </a:xfrm>
          <a:prstGeom prst="chevron">
            <a:avLst>
              <a:gd name="adj" fmla="val 53359"/>
            </a:avLst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1" name="Flecha: cheurón 20">
            <a:extLst>
              <a:ext uri="{FF2B5EF4-FFF2-40B4-BE49-F238E27FC236}">
                <a16:creationId xmlns:a16="http://schemas.microsoft.com/office/drawing/2014/main" id="{373AC69C-5501-226F-E063-36A17C3341F7}"/>
              </a:ext>
            </a:extLst>
          </p:cNvPr>
          <p:cNvSpPr/>
          <p:nvPr/>
        </p:nvSpPr>
        <p:spPr>
          <a:xfrm rot="19781707">
            <a:off x="2916038" y="5624819"/>
            <a:ext cx="118433" cy="162878"/>
          </a:xfrm>
          <a:prstGeom prst="chevron">
            <a:avLst>
              <a:gd name="adj" fmla="val 53359"/>
            </a:avLst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5BAFB225-5145-0018-49D9-1549E7912B5B}"/>
              </a:ext>
            </a:extLst>
          </p:cNvPr>
          <p:cNvSpPr/>
          <p:nvPr/>
        </p:nvSpPr>
        <p:spPr>
          <a:xfrm>
            <a:off x="684366" y="4583773"/>
            <a:ext cx="389299" cy="1065423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25925A09-CD8C-E80E-1CDB-6CAC727E625E}"/>
              </a:ext>
            </a:extLst>
          </p:cNvPr>
          <p:cNvSpPr/>
          <p:nvPr/>
        </p:nvSpPr>
        <p:spPr>
          <a:xfrm>
            <a:off x="1656500" y="5417868"/>
            <a:ext cx="389299" cy="352784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2A010DF-9B15-F381-6718-372B29DCE83B}"/>
              </a:ext>
            </a:extLst>
          </p:cNvPr>
          <p:cNvSpPr txBox="1"/>
          <p:nvPr/>
        </p:nvSpPr>
        <p:spPr>
          <a:xfrm>
            <a:off x="9040451" y="6550223"/>
            <a:ext cx="3256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Cómo llegar a La Hacienda de Navafría </a:t>
            </a:r>
          </a:p>
        </p:txBody>
      </p:sp>
    </p:spTree>
    <p:extLst>
      <p:ext uri="{BB962C8B-B14F-4D97-AF65-F5344CB8AC3E}">
        <p14:creationId xmlns:p14="http://schemas.microsoft.com/office/powerpoint/2010/main" val="367211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F0E984-D91D-72C4-930B-94C09DC470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4076DAAF-0550-FAE5-DF97-9AF90CC58CB4}"/>
              </a:ext>
            </a:extLst>
          </p:cNvPr>
          <p:cNvCxnSpPr>
            <a:cxnSpLocks/>
          </p:cNvCxnSpPr>
          <p:nvPr/>
        </p:nvCxnSpPr>
        <p:spPr>
          <a:xfrm>
            <a:off x="94843" y="670560"/>
            <a:ext cx="11557226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1B913558-035F-C5DB-D9FA-F50720DD5E96}"/>
              </a:ext>
            </a:extLst>
          </p:cNvPr>
          <p:cNvSpPr txBox="1"/>
          <p:nvPr/>
        </p:nvSpPr>
        <p:spPr>
          <a:xfrm>
            <a:off x="168866" y="208895"/>
            <a:ext cx="4538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Paso 4: tome el camino correcto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4CCF380-4D57-A897-80C8-0092C32D85EB}"/>
              </a:ext>
            </a:extLst>
          </p:cNvPr>
          <p:cNvSpPr txBox="1"/>
          <p:nvPr/>
        </p:nvSpPr>
        <p:spPr>
          <a:xfrm>
            <a:off x="263770" y="975947"/>
            <a:ext cx="515987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  <a:p>
            <a:endParaRPr lang="es-ES" dirty="0"/>
          </a:p>
          <a:p>
            <a:r>
              <a:rPr lang="es-ES" dirty="0"/>
              <a:t>La Hacienda de Navafría </a:t>
            </a:r>
            <a:r>
              <a:rPr lang="es-ES" b="1" dirty="0"/>
              <a:t>todavía no se ve desde este </a:t>
            </a:r>
            <a:r>
              <a:rPr lang="es-ES" dirty="0"/>
              <a:t>punto, no es la casa que aparece en la imagen a la derecha </a:t>
            </a:r>
            <a:r>
              <a:rPr lang="es-ES" i="1" dirty="0">
                <a:solidFill>
                  <a:srgbClr val="FF0000"/>
                </a:solidFill>
              </a:rPr>
              <a:t>(tachada en rojo)</a:t>
            </a:r>
            <a:r>
              <a:rPr lang="es-ES" dirty="0"/>
              <a:t>, La Hacienda de Navafría está al final del camino que le indicamos. </a:t>
            </a:r>
          </a:p>
          <a:p>
            <a:endParaRPr lang="es-ES" dirty="0"/>
          </a:p>
          <a:p>
            <a:endParaRPr lang="es-ES" dirty="0"/>
          </a:p>
        </p:txBody>
      </p:sp>
      <p:pic>
        <p:nvPicPr>
          <p:cNvPr id="3" name="Imagen 2" descr="Mapa&#10;&#10;Descripción generada automáticamente">
            <a:extLst>
              <a:ext uri="{FF2B5EF4-FFF2-40B4-BE49-F238E27FC236}">
                <a16:creationId xmlns:a16="http://schemas.microsoft.com/office/drawing/2014/main" id="{AE3C774B-66BF-0CA2-CF5B-304DA9EE0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3456" y="975947"/>
            <a:ext cx="4192989" cy="5505239"/>
          </a:xfrm>
          <a:prstGeom prst="rect">
            <a:avLst/>
          </a:prstGeom>
        </p:spPr>
      </p:pic>
      <p:sp>
        <p:nvSpPr>
          <p:cNvPr id="10" name="Elipse 9">
            <a:extLst>
              <a:ext uri="{FF2B5EF4-FFF2-40B4-BE49-F238E27FC236}">
                <a16:creationId xmlns:a16="http://schemas.microsoft.com/office/drawing/2014/main" id="{593B7E27-71C0-CDFF-3B5B-BA0A79F7A3B8}"/>
              </a:ext>
            </a:extLst>
          </p:cNvPr>
          <p:cNvSpPr/>
          <p:nvPr/>
        </p:nvSpPr>
        <p:spPr>
          <a:xfrm>
            <a:off x="7596480" y="2949166"/>
            <a:ext cx="516048" cy="479834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FE7E7A76-2EFF-FF07-F557-982B3EC53B81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5187636" y="3189083"/>
            <a:ext cx="2408844" cy="1696073"/>
          </a:xfrm>
          <a:prstGeom prst="straightConnector1">
            <a:avLst/>
          </a:prstGeom>
          <a:ln w="38100">
            <a:solidFill>
              <a:srgbClr val="FFFF00"/>
            </a:solidFill>
            <a:prstDash val="soli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Flecha: cheurón 19">
            <a:extLst>
              <a:ext uri="{FF2B5EF4-FFF2-40B4-BE49-F238E27FC236}">
                <a16:creationId xmlns:a16="http://schemas.microsoft.com/office/drawing/2014/main" id="{A6CFEB8B-09EA-A552-D66C-83DDB0FD0D6A}"/>
              </a:ext>
            </a:extLst>
          </p:cNvPr>
          <p:cNvSpPr/>
          <p:nvPr/>
        </p:nvSpPr>
        <p:spPr>
          <a:xfrm rot="19287817">
            <a:off x="4575022" y="5135642"/>
            <a:ext cx="118433" cy="162878"/>
          </a:xfrm>
          <a:prstGeom prst="chevron">
            <a:avLst>
              <a:gd name="adj" fmla="val 53359"/>
            </a:avLst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1" name="Flecha: cheurón 20">
            <a:extLst>
              <a:ext uri="{FF2B5EF4-FFF2-40B4-BE49-F238E27FC236}">
                <a16:creationId xmlns:a16="http://schemas.microsoft.com/office/drawing/2014/main" id="{B13CB36F-F85D-66E2-D743-ADE28CDCCD73}"/>
              </a:ext>
            </a:extLst>
          </p:cNvPr>
          <p:cNvSpPr/>
          <p:nvPr/>
        </p:nvSpPr>
        <p:spPr>
          <a:xfrm rot="19781707">
            <a:off x="4425115" y="5236237"/>
            <a:ext cx="118433" cy="162878"/>
          </a:xfrm>
          <a:prstGeom prst="chevron">
            <a:avLst>
              <a:gd name="adj" fmla="val 53359"/>
            </a:avLst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6FAFF0EA-B758-3FFC-FB1D-A25E81C41D07}"/>
              </a:ext>
            </a:extLst>
          </p:cNvPr>
          <p:cNvSpPr/>
          <p:nvPr/>
        </p:nvSpPr>
        <p:spPr>
          <a:xfrm>
            <a:off x="2829692" y="5044401"/>
            <a:ext cx="389299" cy="352784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81A9FE6-C0FA-4291-6EA2-0003252E13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158" y="4640691"/>
            <a:ext cx="4485025" cy="2108469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5E457A49-6C71-9D85-DD9D-695AD9944306}"/>
              </a:ext>
            </a:extLst>
          </p:cNvPr>
          <p:cNvSpPr/>
          <p:nvPr/>
        </p:nvSpPr>
        <p:spPr>
          <a:xfrm>
            <a:off x="1000314" y="4966875"/>
            <a:ext cx="389299" cy="1065423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Flecha: cheurón 3">
            <a:extLst>
              <a:ext uri="{FF2B5EF4-FFF2-40B4-BE49-F238E27FC236}">
                <a16:creationId xmlns:a16="http://schemas.microsoft.com/office/drawing/2014/main" id="{F137EE3D-5853-899A-A2AF-83CEA0EDF20B}"/>
              </a:ext>
            </a:extLst>
          </p:cNvPr>
          <p:cNvSpPr/>
          <p:nvPr/>
        </p:nvSpPr>
        <p:spPr>
          <a:xfrm rot="15201191">
            <a:off x="3517105" y="6125051"/>
            <a:ext cx="118433" cy="162878"/>
          </a:xfrm>
          <a:prstGeom prst="chevron">
            <a:avLst>
              <a:gd name="adj" fmla="val 53359"/>
            </a:avLst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4" name="Flecha: cheurón 13">
            <a:extLst>
              <a:ext uri="{FF2B5EF4-FFF2-40B4-BE49-F238E27FC236}">
                <a16:creationId xmlns:a16="http://schemas.microsoft.com/office/drawing/2014/main" id="{FBD92F8C-3188-D57A-984F-76F997CAAD4E}"/>
              </a:ext>
            </a:extLst>
          </p:cNvPr>
          <p:cNvSpPr/>
          <p:nvPr/>
        </p:nvSpPr>
        <p:spPr>
          <a:xfrm rot="15695081">
            <a:off x="3494605" y="6025980"/>
            <a:ext cx="118433" cy="162878"/>
          </a:xfrm>
          <a:prstGeom prst="chevron">
            <a:avLst>
              <a:gd name="adj" fmla="val 53359"/>
            </a:avLst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5" name="Símbolo &quot;No permitido&quot; 14">
            <a:extLst>
              <a:ext uri="{FF2B5EF4-FFF2-40B4-BE49-F238E27FC236}">
                <a16:creationId xmlns:a16="http://schemas.microsoft.com/office/drawing/2014/main" id="{FEB3C302-94DF-9CE9-8117-02269565C300}"/>
              </a:ext>
            </a:extLst>
          </p:cNvPr>
          <p:cNvSpPr/>
          <p:nvPr/>
        </p:nvSpPr>
        <p:spPr>
          <a:xfrm>
            <a:off x="4435049" y="5600700"/>
            <a:ext cx="592494" cy="685800"/>
          </a:xfrm>
          <a:prstGeom prst="noSmoking">
            <a:avLst>
              <a:gd name="adj" fmla="val 586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B923CAE-1793-D594-BC41-9AC7D9F4055F}"/>
              </a:ext>
            </a:extLst>
          </p:cNvPr>
          <p:cNvSpPr txBox="1"/>
          <p:nvPr/>
        </p:nvSpPr>
        <p:spPr>
          <a:xfrm>
            <a:off x="9040451" y="6550223"/>
            <a:ext cx="3256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Cómo llegar a La Hacienda de Navafría </a:t>
            </a:r>
          </a:p>
        </p:txBody>
      </p:sp>
    </p:spTree>
    <p:extLst>
      <p:ext uri="{BB962C8B-B14F-4D97-AF65-F5344CB8AC3E}">
        <p14:creationId xmlns:p14="http://schemas.microsoft.com/office/powerpoint/2010/main" val="3942905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153D1F-B70B-371A-6476-D1CAE717B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D95E4F68-EB06-1F1D-C377-850442DC54EF}"/>
              </a:ext>
            </a:extLst>
          </p:cNvPr>
          <p:cNvCxnSpPr>
            <a:cxnSpLocks/>
          </p:cNvCxnSpPr>
          <p:nvPr/>
        </p:nvCxnSpPr>
        <p:spPr>
          <a:xfrm>
            <a:off x="94843" y="670560"/>
            <a:ext cx="11557226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D4E49FEE-531C-7390-E80C-39D51651FCB3}"/>
              </a:ext>
            </a:extLst>
          </p:cNvPr>
          <p:cNvSpPr txBox="1"/>
          <p:nvPr/>
        </p:nvSpPr>
        <p:spPr>
          <a:xfrm>
            <a:off x="168866" y="208895"/>
            <a:ext cx="8207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Paso 5: Verá la puerta de entrada a la casa. Usted ha llegado.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1DAD71B-4E4F-B151-E570-895464EA7143}"/>
              </a:ext>
            </a:extLst>
          </p:cNvPr>
          <p:cNvSpPr txBox="1"/>
          <p:nvPr/>
        </p:nvSpPr>
        <p:spPr>
          <a:xfrm>
            <a:off x="263770" y="975947"/>
            <a:ext cx="5159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 </a:t>
            </a:r>
          </a:p>
          <a:p>
            <a:endParaRPr lang="es-ES" dirty="0"/>
          </a:p>
        </p:txBody>
      </p:sp>
      <p:pic>
        <p:nvPicPr>
          <p:cNvPr id="3" name="Imagen 2" descr="Mapa&#10;&#10;Descripción generada automáticamente">
            <a:extLst>
              <a:ext uri="{FF2B5EF4-FFF2-40B4-BE49-F238E27FC236}">
                <a16:creationId xmlns:a16="http://schemas.microsoft.com/office/drawing/2014/main" id="{5BDE7E17-AC95-73B9-994A-4A8C32AAA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3456" y="975947"/>
            <a:ext cx="4192989" cy="5505239"/>
          </a:xfrm>
          <a:prstGeom prst="rect">
            <a:avLst/>
          </a:prstGeom>
        </p:spPr>
      </p:pic>
      <p:sp>
        <p:nvSpPr>
          <p:cNvPr id="10" name="Elipse 9">
            <a:extLst>
              <a:ext uri="{FF2B5EF4-FFF2-40B4-BE49-F238E27FC236}">
                <a16:creationId xmlns:a16="http://schemas.microsoft.com/office/drawing/2014/main" id="{D6016B10-46AE-331A-74D0-DA62D9E64B99}"/>
              </a:ext>
            </a:extLst>
          </p:cNvPr>
          <p:cNvSpPr/>
          <p:nvPr/>
        </p:nvSpPr>
        <p:spPr>
          <a:xfrm>
            <a:off x="7946715" y="2949166"/>
            <a:ext cx="516048" cy="479834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4FA4B791-9C65-90ED-4912-DE288EB0193F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5537871" y="3189083"/>
            <a:ext cx="2408844" cy="1696073"/>
          </a:xfrm>
          <a:prstGeom prst="straightConnector1">
            <a:avLst/>
          </a:prstGeom>
          <a:ln w="38100">
            <a:solidFill>
              <a:srgbClr val="FFFF00"/>
            </a:solidFill>
            <a:prstDash val="soli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2D2A48F-AA68-DFCB-FC36-C6B6B30CFE28}"/>
              </a:ext>
            </a:extLst>
          </p:cNvPr>
          <p:cNvSpPr txBox="1"/>
          <p:nvPr/>
        </p:nvSpPr>
        <p:spPr>
          <a:xfrm>
            <a:off x="9040451" y="6550223"/>
            <a:ext cx="3256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Cómo llegar a La Hacienda de Navafría </a:t>
            </a:r>
          </a:p>
        </p:txBody>
      </p:sp>
      <p:pic>
        <p:nvPicPr>
          <p:cNvPr id="17" name="Imagen 16" descr="Campo con arboles&#10;&#10;Descripción generada automáticamente">
            <a:extLst>
              <a:ext uri="{FF2B5EF4-FFF2-40B4-BE49-F238E27FC236}">
                <a16:creationId xmlns:a16="http://schemas.microsoft.com/office/drawing/2014/main" id="{BE1D1CE0-3AA3-702F-369F-4895E34F9A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0" t="10832" r="364" b="12957"/>
          <a:stretch/>
        </p:blipFill>
        <p:spPr>
          <a:xfrm>
            <a:off x="539218" y="4291588"/>
            <a:ext cx="4260515" cy="2189598"/>
          </a:xfrm>
          <a:prstGeom prst="rect">
            <a:avLst/>
          </a:prstGeom>
        </p:spPr>
      </p:pic>
      <p:pic>
        <p:nvPicPr>
          <p:cNvPr id="23" name="Imagen 22" descr="Un conjunto de árboles&#10;&#10;Descripción generada automáticamente con confianza media">
            <a:extLst>
              <a:ext uri="{FF2B5EF4-FFF2-40B4-BE49-F238E27FC236}">
                <a16:creationId xmlns:a16="http://schemas.microsoft.com/office/drawing/2014/main" id="{66ED8912-1175-9ACF-28C6-1039C47775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24" y="1281927"/>
            <a:ext cx="3937105" cy="221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040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B1E17B-55FB-4636-5754-3D12FE581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C11FAF05-6874-5708-02F4-CD03454A3A57}"/>
              </a:ext>
            </a:extLst>
          </p:cNvPr>
          <p:cNvSpPr txBox="1"/>
          <p:nvPr/>
        </p:nvSpPr>
        <p:spPr>
          <a:xfrm>
            <a:off x="2202318" y="1584958"/>
            <a:ext cx="7998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/>
              <a:t>Cómo llegar a La Hacienda de Navafría 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53C6F304-1D94-F863-CD66-232F30F40235}"/>
              </a:ext>
            </a:extLst>
          </p:cNvPr>
          <p:cNvCxnSpPr/>
          <p:nvPr/>
        </p:nvCxnSpPr>
        <p:spPr>
          <a:xfrm>
            <a:off x="87086" y="2316480"/>
            <a:ext cx="11582400" cy="0"/>
          </a:xfrm>
          <a:prstGeom prst="line">
            <a:avLst/>
          </a:prstGeom>
          <a:ln w="762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029478E3-649F-B686-CDE9-DC6F4089033C}"/>
              </a:ext>
            </a:extLst>
          </p:cNvPr>
          <p:cNvSpPr txBox="1"/>
          <p:nvPr/>
        </p:nvSpPr>
        <p:spPr>
          <a:xfrm>
            <a:off x="4289363" y="2545623"/>
            <a:ext cx="3824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SIN PASAR POR EL PUEBLO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BA6BE02-58E6-F2F7-071F-5351623A7AB6}"/>
              </a:ext>
            </a:extLst>
          </p:cNvPr>
          <p:cNvSpPr txBox="1"/>
          <p:nvPr/>
        </p:nvSpPr>
        <p:spPr>
          <a:xfrm>
            <a:off x="1395101" y="5495193"/>
            <a:ext cx="85659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800" dirty="0">
                <a:solidFill>
                  <a:srgbClr val="000000"/>
                </a:solidFill>
                <a:latin typeface="Poppins" panose="00000500000000000000" pitchFamily="2" charset="0"/>
              </a:rPr>
              <a:t>Dirección en Google maps:</a:t>
            </a:r>
            <a:endParaRPr lang="es-ES" dirty="0">
              <a:solidFill>
                <a:srgbClr val="000000"/>
              </a:solidFill>
              <a:latin typeface="Poppins" panose="00000500000000000000" pitchFamily="2" charset="0"/>
            </a:endParaRPr>
          </a:p>
          <a:p>
            <a:pPr algn="ctr">
              <a:defRPr/>
            </a:pPr>
            <a:r>
              <a:rPr lang="pt-BR" sz="1800" dirty="0">
                <a:solidFill>
                  <a:srgbClr val="000000"/>
                </a:solidFill>
                <a:latin typeface="Poppins" panose="00000500000000000000" pitchFamily="2" charset="0"/>
                <a:hlinkClick r:id="rId2"/>
              </a:rPr>
              <a:t>352H+F2R, 40161 Navafría, Segovia, España </a:t>
            </a:r>
            <a:endParaRPr lang="es-ES" sz="1800" dirty="0">
              <a:solidFill>
                <a:srgbClr val="000000"/>
              </a:solidFill>
              <a:latin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871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73172E-579E-1CE4-248A-653155C59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8874BD94-4842-5354-32BC-FBF5B2D383C5}"/>
              </a:ext>
            </a:extLst>
          </p:cNvPr>
          <p:cNvCxnSpPr>
            <a:cxnSpLocks/>
          </p:cNvCxnSpPr>
          <p:nvPr/>
        </p:nvCxnSpPr>
        <p:spPr>
          <a:xfrm>
            <a:off x="94843" y="670560"/>
            <a:ext cx="11557226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9E19ADE4-53BB-8495-A110-B2A946417245}"/>
              </a:ext>
            </a:extLst>
          </p:cNvPr>
          <p:cNvSpPr txBox="1"/>
          <p:nvPr/>
        </p:nvSpPr>
        <p:spPr>
          <a:xfrm>
            <a:off x="168866" y="208895"/>
            <a:ext cx="7128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Trayecto satélite hasta La Hacienda desde la SG-612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259EBD2-E9F9-8320-DFD0-F4455AB6E8D2}"/>
              </a:ext>
            </a:extLst>
          </p:cNvPr>
          <p:cNvSpPr txBox="1"/>
          <p:nvPr/>
        </p:nvSpPr>
        <p:spPr>
          <a:xfrm>
            <a:off x="263770" y="861647"/>
            <a:ext cx="515987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u="sng" dirty="0"/>
              <a:t>Cómo llegar, RESUMEN:</a:t>
            </a:r>
            <a:endParaRPr lang="es-ES" dirty="0"/>
          </a:p>
          <a:p>
            <a:r>
              <a:rPr lang="es-ES" dirty="0"/>
              <a:t>La imagen muestra el recorrido que hacer en coche desde la carretera SG-612 hasta la casa.</a:t>
            </a:r>
            <a:br>
              <a:rPr lang="es-ES" dirty="0"/>
            </a:br>
            <a:br>
              <a:rPr lang="es-ES" dirty="0"/>
            </a:br>
            <a:r>
              <a:rPr lang="es-ES" dirty="0"/>
              <a:t>Entre en la calle Pl. Campillo y siga recto unos 300 metros, es un camino de bajada asfaltado. Verá una pequeña ermita a mano derecha y, un poco más adelante, un cruce de caminos secundarios, no asfaltados, donde se encuentra el camino de entrada a La Hacienda. </a:t>
            </a:r>
          </a:p>
          <a:p>
            <a:r>
              <a:rPr lang="es-ES" dirty="0"/>
              <a:t>En este cruce verá a mano derecha una casa blanca, a su izquierda un poste eléctrico con transformador y un contenedor de basura metálico gris cercano. </a:t>
            </a:r>
          </a:p>
          <a:p>
            <a:r>
              <a:rPr lang="es-ES" dirty="0"/>
              <a:t>La entrada a la casa se hace por el primer camino que encuentra a su izquierda, ligeramente elevado.</a:t>
            </a:r>
          </a:p>
          <a:p>
            <a:r>
              <a:rPr lang="es-ES" dirty="0"/>
              <a:t>Avance 30 metros por él y verá la entrada. </a:t>
            </a:r>
          </a:p>
          <a:p>
            <a:r>
              <a:rPr lang="es-ES" dirty="0"/>
              <a:t>A continuación, le detallamos cómo llegar, paso por paso.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58BFEB4-270F-F90A-1BB8-A3F83A8DFCED}"/>
              </a:ext>
            </a:extLst>
          </p:cNvPr>
          <p:cNvSpPr txBox="1"/>
          <p:nvPr/>
        </p:nvSpPr>
        <p:spPr>
          <a:xfrm>
            <a:off x="9040451" y="6550223"/>
            <a:ext cx="3256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Cómo llegar a La Hacienda de Navafría </a:t>
            </a:r>
          </a:p>
        </p:txBody>
      </p:sp>
      <p:pic>
        <p:nvPicPr>
          <p:cNvPr id="3" name="Imagen 2" descr="Mapa">
            <a:extLst>
              <a:ext uri="{FF2B5EF4-FFF2-40B4-BE49-F238E27FC236}">
                <a16:creationId xmlns:a16="http://schemas.microsoft.com/office/drawing/2014/main" id="{DD191685-6391-5D09-0CF6-F5135257A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132" y="924051"/>
            <a:ext cx="5708737" cy="535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204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4026</TotalTime>
  <Words>970</Words>
  <Application>Microsoft Office PowerPoint</Application>
  <PresentationFormat>Panorámica</PresentationFormat>
  <Paragraphs>86</Paragraphs>
  <Slides>14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9" baseType="lpstr">
      <vt:lpstr>Aptos</vt:lpstr>
      <vt:lpstr>Aptos Display</vt:lpstr>
      <vt:lpstr>Arial</vt:lpstr>
      <vt:lpstr>Poppins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belen diaz-mor</dc:creator>
  <cp:lastModifiedBy>belen diaz-mor</cp:lastModifiedBy>
  <cp:revision>20</cp:revision>
  <dcterms:created xsi:type="dcterms:W3CDTF">2024-11-22T22:40:42Z</dcterms:created>
  <dcterms:modified xsi:type="dcterms:W3CDTF">2024-12-05T21:02:39Z</dcterms:modified>
</cp:coreProperties>
</file>